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355" r:id="rId3"/>
    <p:sldId id="381" r:id="rId4"/>
    <p:sldId id="382" r:id="rId5"/>
    <p:sldId id="383" r:id="rId6"/>
    <p:sldId id="384" r:id="rId7"/>
    <p:sldId id="385" r:id="rId8"/>
    <p:sldId id="332" r:id="rId9"/>
    <p:sldId id="333" r:id="rId10"/>
    <p:sldId id="356" r:id="rId11"/>
    <p:sldId id="357" r:id="rId12"/>
    <p:sldId id="358" r:id="rId13"/>
    <p:sldId id="359" r:id="rId14"/>
    <p:sldId id="360" r:id="rId15"/>
    <p:sldId id="361" r:id="rId16"/>
    <p:sldId id="362" r:id="rId17"/>
    <p:sldId id="363" r:id="rId18"/>
    <p:sldId id="364" r:id="rId19"/>
    <p:sldId id="376" r:id="rId20"/>
    <p:sldId id="374" r:id="rId21"/>
    <p:sldId id="375" r:id="rId22"/>
    <p:sldId id="377" r:id="rId23"/>
    <p:sldId id="259" r:id="rId24"/>
    <p:sldId id="365" r:id="rId25"/>
    <p:sldId id="261" r:id="rId26"/>
    <p:sldId id="366" r:id="rId27"/>
    <p:sldId id="262" r:id="rId28"/>
    <p:sldId id="335" r:id="rId29"/>
    <p:sldId id="367" r:id="rId30"/>
    <p:sldId id="368" r:id="rId31"/>
    <p:sldId id="369" r:id="rId32"/>
    <p:sldId id="263" r:id="rId33"/>
    <p:sldId id="264" r:id="rId34"/>
    <p:sldId id="265" r:id="rId35"/>
    <p:sldId id="266" r:id="rId36"/>
    <p:sldId id="378" r:id="rId37"/>
    <p:sldId id="379" r:id="rId38"/>
    <p:sldId id="380" r:id="rId39"/>
    <p:sldId id="370" r:id="rId40"/>
    <p:sldId id="373" r:id="rId41"/>
    <p:sldId id="386" r:id="rId42"/>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E40D3849-9887-44DB-A05A-D176020CE026}">
          <p14:sldIdLst>
            <p14:sldId id="256"/>
            <p14:sldId id="355"/>
            <p14:sldId id="381"/>
            <p14:sldId id="382"/>
            <p14:sldId id="383"/>
            <p14:sldId id="384"/>
            <p14:sldId id="385"/>
            <p14:sldId id="332"/>
            <p14:sldId id="333"/>
            <p14:sldId id="356"/>
            <p14:sldId id="357"/>
            <p14:sldId id="358"/>
            <p14:sldId id="359"/>
            <p14:sldId id="360"/>
            <p14:sldId id="361"/>
            <p14:sldId id="362"/>
            <p14:sldId id="363"/>
            <p14:sldId id="364"/>
            <p14:sldId id="376"/>
            <p14:sldId id="374"/>
            <p14:sldId id="375"/>
            <p14:sldId id="377"/>
            <p14:sldId id="259"/>
            <p14:sldId id="365"/>
            <p14:sldId id="261"/>
            <p14:sldId id="366"/>
            <p14:sldId id="262"/>
            <p14:sldId id="335"/>
            <p14:sldId id="367"/>
            <p14:sldId id="368"/>
            <p14:sldId id="369"/>
            <p14:sldId id="263"/>
            <p14:sldId id="264"/>
            <p14:sldId id="265"/>
            <p14:sldId id="266"/>
            <p14:sldId id="378"/>
            <p14:sldId id="379"/>
            <p14:sldId id="380"/>
            <p14:sldId id="370"/>
            <p14:sldId id="373"/>
            <p14:sldId id="386"/>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55" autoAdjust="0"/>
  </p:normalViewPr>
  <p:slideViewPr>
    <p:cSldViewPr>
      <p:cViewPr varScale="1">
        <p:scale>
          <a:sx n="77" d="100"/>
          <a:sy n="77" d="100"/>
        </p:scale>
        <p:origin x="854" y="62"/>
      </p:cViewPr>
      <p:guideLst>
        <p:guide orient="horz" pos="2160"/>
        <p:guide pos="2880"/>
      </p:guideLst>
    </p:cSldViewPr>
  </p:slideViewPr>
  <p:notesTextViewPr>
    <p:cViewPr>
      <p:scale>
        <a:sx n="1" d="1"/>
        <a:sy n="1" d="1"/>
      </p:scale>
      <p:origin x="0" y="0"/>
    </p:cViewPr>
  </p:notesTextViewPr>
  <p:sorterViewPr>
    <p:cViewPr>
      <p:scale>
        <a:sx n="100" d="100"/>
        <a:sy n="100" d="100"/>
      </p:scale>
      <p:origin x="0" y="-82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E63F61-BF14-4423-9FB0-3E47E30C406C}" type="doc">
      <dgm:prSet loTypeId="urn:microsoft.com/office/officeart/2005/8/layout/cycle8" loCatId="cycle" qsTypeId="urn:microsoft.com/office/officeart/2005/8/quickstyle/simple1" qsCatId="simple" csTypeId="urn:microsoft.com/office/officeart/2005/8/colors/colorful2" csCatId="colorful" phldr="1"/>
      <dgm:spPr/>
    </dgm:pt>
    <dgm:pt modelId="{D1E3BAD2-4594-4346-B8F6-DF7B7145031D}">
      <dgm:prSet phldrT="[テキスト]"/>
      <dgm:spPr/>
      <dgm:t>
        <a:bodyPr/>
        <a:lstStyle/>
        <a:p>
          <a:r>
            <a:rPr kumimoji="1" lang="ja-JP" altLang="en-US" dirty="0"/>
            <a:t>ヒューマンエラー</a:t>
          </a:r>
        </a:p>
      </dgm:t>
    </dgm:pt>
    <dgm:pt modelId="{4483DE76-AD68-45D9-9024-47CFEA86ECDA}" type="parTrans" cxnId="{9D86B46B-5092-4BDA-AE2B-7C30AA89E358}">
      <dgm:prSet/>
      <dgm:spPr/>
      <dgm:t>
        <a:bodyPr/>
        <a:lstStyle/>
        <a:p>
          <a:endParaRPr kumimoji="1" lang="ja-JP" altLang="en-US"/>
        </a:p>
      </dgm:t>
    </dgm:pt>
    <dgm:pt modelId="{C4C57D6D-0EBF-490B-857E-F4DDC704554B}" type="sibTrans" cxnId="{9D86B46B-5092-4BDA-AE2B-7C30AA89E358}">
      <dgm:prSet/>
      <dgm:spPr/>
      <dgm:t>
        <a:bodyPr/>
        <a:lstStyle/>
        <a:p>
          <a:endParaRPr kumimoji="1" lang="ja-JP" altLang="en-US"/>
        </a:p>
      </dgm:t>
    </dgm:pt>
    <dgm:pt modelId="{FA8E958D-4A4A-4B3B-A9E3-2D1F8394764E}">
      <dgm:prSet phldrT="[テキスト]"/>
      <dgm:spPr/>
      <dgm:t>
        <a:bodyPr/>
        <a:lstStyle/>
        <a:p>
          <a:r>
            <a:rPr kumimoji="1" lang="ja-JP" altLang="en-US" dirty="0"/>
            <a:t>制度不順守（不整備）</a:t>
          </a:r>
        </a:p>
      </dgm:t>
    </dgm:pt>
    <dgm:pt modelId="{91DB9ED4-0C85-482B-A7CF-D9FD577EFDDC}" type="parTrans" cxnId="{C1FCDBA7-9B9F-4F31-A796-3755CF128200}">
      <dgm:prSet/>
      <dgm:spPr/>
      <dgm:t>
        <a:bodyPr/>
        <a:lstStyle/>
        <a:p>
          <a:endParaRPr kumimoji="1" lang="ja-JP" altLang="en-US"/>
        </a:p>
      </dgm:t>
    </dgm:pt>
    <dgm:pt modelId="{03069169-24A8-40AB-A85A-93F48842DDAA}" type="sibTrans" cxnId="{C1FCDBA7-9B9F-4F31-A796-3755CF128200}">
      <dgm:prSet/>
      <dgm:spPr/>
      <dgm:t>
        <a:bodyPr/>
        <a:lstStyle/>
        <a:p>
          <a:endParaRPr kumimoji="1" lang="ja-JP" altLang="en-US"/>
        </a:p>
      </dgm:t>
    </dgm:pt>
    <dgm:pt modelId="{3E5FA59F-A82F-4D1E-9CE1-110E53874799}">
      <dgm:prSet phldrT="[テキスト]" custT="1"/>
      <dgm:spPr/>
      <dgm:t>
        <a:bodyPr/>
        <a:lstStyle/>
        <a:p>
          <a:r>
            <a:rPr kumimoji="1" lang="ja-JP" altLang="en-US" sz="2800" dirty="0"/>
            <a:t>手技・知識の未熟</a:t>
          </a:r>
        </a:p>
      </dgm:t>
    </dgm:pt>
    <dgm:pt modelId="{031D662D-5CBD-43D0-B5B0-05E007BFA6BB}" type="parTrans" cxnId="{650E165C-5608-46B4-9FBB-26546044C5D3}">
      <dgm:prSet/>
      <dgm:spPr/>
      <dgm:t>
        <a:bodyPr/>
        <a:lstStyle/>
        <a:p>
          <a:endParaRPr kumimoji="1" lang="ja-JP" altLang="en-US"/>
        </a:p>
      </dgm:t>
    </dgm:pt>
    <dgm:pt modelId="{9B413067-01D0-43E5-A446-2E96096DFC65}" type="sibTrans" cxnId="{650E165C-5608-46B4-9FBB-26546044C5D3}">
      <dgm:prSet/>
      <dgm:spPr/>
      <dgm:t>
        <a:bodyPr/>
        <a:lstStyle/>
        <a:p>
          <a:endParaRPr kumimoji="1" lang="ja-JP" altLang="en-US"/>
        </a:p>
      </dgm:t>
    </dgm:pt>
    <dgm:pt modelId="{42194489-F3C3-4F98-B24E-3A017DFB691B}" type="pres">
      <dgm:prSet presAssocID="{B8E63F61-BF14-4423-9FB0-3E47E30C406C}" presName="compositeShape" presStyleCnt="0">
        <dgm:presLayoutVars>
          <dgm:chMax val="7"/>
          <dgm:dir/>
          <dgm:resizeHandles val="exact"/>
        </dgm:presLayoutVars>
      </dgm:prSet>
      <dgm:spPr/>
    </dgm:pt>
    <dgm:pt modelId="{970EB83F-6921-4BEF-9D28-11053B4BCB92}" type="pres">
      <dgm:prSet presAssocID="{B8E63F61-BF14-4423-9FB0-3E47E30C406C}" presName="wedge1" presStyleLbl="node1" presStyleIdx="0" presStyleCnt="3"/>
      <dgm:spPr/>
    </dgm:pt>
    <dgm:pt modelId="{E90B35B5-06D4-4917-93FC-C26A8C218EDC}" type="pres">
      <dgm:prSet presAssocID="{B8E63F61-BF14-4423-9FB0-3E47E30C406C}" presName="dummy1a" presStyleCnt="0"/>
      <dgm:spPr/>
    </dgm:pt>
    <dgm:pt modelId="{26804281-1282-47E7-9A4A-200B6FF88881}" type="pres">
      <dgm:prSet presAssocID="{B8E63F61-BF14-4423-9FB0-3E47E30C406C}" presName="dummy1b" presStyleCnt="0"/>
      <dgm:spPr/>
    </dgm:pt>
    <dgm:pt modelId="{6E5CE103-1E7A-43F2-A52E-8FED64F23F1F}" type="pres">
      <dgm:prSet presAssocID="{B8E63F61-BF14-4423-9FB0-3E47E30C406C}" presName="wedge1Tx" presStyleLbl="node1" presStyleIdx="0" presStyleCnt="3">
        <dgm:presLayoutVars>
          <dgm:chMax val="0"/>
          <dgm:chPref val="0"/>
          <dgm:bulletEnabled val="1"/>
        </dgm:presLayoutVars>
      </dgm:prSet>
      <dgm:spPr/>
    </dgm:pt>
    <dgm:pt modelId="{261E1A63-18D7-4879-A55E-F4066AC021FD}" type="pres">
      <dgm:prSet presAssocID="{B8E63F61-BF14-4423-9FB0-3E47E30C406C}" presName="wedge2" presStyleLbl="node1" presStyleIdx="1" presStyleCnt="3"/>
      <dgm:spPr/>
    </dgm:pt>
    <dgm:pt modelId="{74F4ADAC-AE1B-4CF8-9727-829F8213D0AD}" type="pres">
      <dgm:prSet presAssocID="{B8E63F61-BF14-4423-9FB0-3E47E30C406C}" presName="dummy2a" presStyleCnt="0"/>
      <dgm:spPr/>
    </dgm:pt>
    <dgm:pt modelId="{016271DE-7371-4767-9B38-D95FF09845A1}" type="pres">
      <dgm:prSet presAssocID="{B8E63F61-BF14-4423-9FB0-3E47E30C406C}" presName="dummy2b" presStyleCnt="0"/>
      <dgm:spPr/>
    </dgm:pt>
    <dgm:pt modelId="{036D5558-F362-4359-9351-606315CEFA56}" type="pres">
      <dgm:prSet presAssocID="{B8E63F61-BF14-4423-9FB0-3E47E30C406C}" presName="wedge2Tx" presStyleLbl="node1" presStyleIdx="1" presStyleCnt="3">
        <dgm:presLayoutVars>
          <dgm:chMax val="0"/>
          <dgm:chPref val="0"/>
          <dgm:bulletEnabled val="1"/>
        </dgm:presLayoutVars>
      </dgm:prSet>
      <dgm:spPr/>
    </dgm:pt>
    <dgm:pt modelId="{D2C73041-2E21-478D-A407-9597B071107E}" type="pres">
      <dgm:prSet presAssocID="{B8E63F61-BF14-4423-9FB0-3E47E30C406C}" presName="wedge3" presStyleLbl="node1" presStyleIdx="2" presStyleCnt="3"/>
      <dgm:spPr/>
    </dgm:pt>
    <dgm:pt modelId="{5630CABD-AAE2-4CCF-9261-D83AB2AB670B}" type="pres">
      <dgm:prSet presAssocID="{B8E63F61-BF14-4423-9FB0-3E47E30C406C}" presName="dummy3a" presStyleCnt="0"/>
      <dgm:spPr/>
    </dgm:pt>
    <dgm:pt modelId="{A62A4B31-EAF5-476F-89A9-E702390D34A7}" type="pres">
      <dgm:prSet presAssocID="{B8E63F61-BF14-4423-9FB0-3E47E30C406C}" presName="dummy3b" presStyleCnt="0"/>
      <dgm:spPr/>
    </dgm:pt>
    <dgm:pt modelId="{2E994D48-B07B-45EF-B472-B1568FEA2ACE}" type="pres">
      <dgm:prSet presAssocID="{B8E63F61-BF14-4423-9FB0-3E47E30C406C}" presName="wedge3Tx" presStyleLbl="node1" presStyleIdx="2" presStyleCnt="3">
        <dgm:presLayoutVars>
          <dgm:chMax val="0"/>
          <dgm:chPref val="0"/>
          <dgm:bulletEnabled val="1"/>
        </dgm:presLayoutVars>
      </dgm:prSet>
      <dgm:spPr/>
    </dgm:pt>
    <dgm:pt modelId="{CF9DC5E4-E8E2-48A1-8C97-D432BE04A1A5}" type="pres">
      <dgm:prSet presAssocID="{C4C57D6D-0EBF-490B-857E-F4DDC704554B}" presName="arrowWedge1" presStyleLbl="fgSibTrans2D1" presStyleIdx="0" presStyleCnt="3"/>
      <dgm:spPr/>
    </dgm:pt>
    <dgm:pt modelId="{CBA3A532-E3D6-4599-8593-2BAA055C089F}" type="pres">
      <dgm:prSet presAssocID="{03069169-24A8-40AB-A85A-93F48842DDAA}" presName="arrowWedge2" presStyleLbl="fgSibTrans2D1" presStyleIdx="1" presStyleCnt="3"/>
      <dgm:spPr/>
    </dgm:pt>
    <dgm:pt modelId="{75AEE2B0-F68D-47A7-B3C9-54A5C84B0187}" type="pres">
      <dgm:prSet presAssocID="{9B413067-01D0-43E5-A446-2E96096DFC65}" presName="arrowWedge3" presStyleLbl="fgSibTrans2D1" presStyleIdx="2" presStyleCnt="3"/>
      <dgm:spPr/>
    </dgm:pt>
  </dgm:ptLst>
  <dgm:cxnLst>
    <dgm:cxn modelId="{1E1BBA24-6BFA-42C3-A4E1-729EF7FFF37B}" type="presOf" srcId="{D1E3BAD2-4594-4346-B8F6-DF7B7145031D}" destId="{6E5CE103-1E7A-43F2-A52E-8FED64F23F1F}" srcOrd="1" destOrd="0" presId="urn:microsoft.com/office/officeart/2005/8/layout/cycle8"/>
    <dgm:cxn modelId="{650E165C-5608-46B4-9FBB-26546044C5D3}" srcId="{B8E63F61-BF14-4423-9FB0-3E47E30C406C}" destId="{3E5FA59F-A82F-4D1E-9CE1-110E53874799}" srcOrd="2" destOrd="0" parTransId="{031D662D-5CBD-43D0-B5B0-05E007BFA6BB}" sibTransId="{9B413067-01D0-43E5-A446-2E96096DFC65}"/>
    <dgm:cxn modelId="{9D86B46B-5092-4BDA-AE2B-7C30AA89E358}" srcId="{B8E63F61-BF14-4423-9FB0-3E47E30C406C}" destId="{D1E3BAD2-4594-4346-B8F6-DF7B7145031D}" srcOrd="0" destOrd="0" parTransId="{4483DE76-AD68-45D9-9024-47CFEA86ECDA}" sibTransId="{C4C57D6D-0EBF-490B-857E-F4DDC704554B}"/>
    <dgm:cxn modelId="{15305B5A-1E57-4D58-B8D9-4C902D4D9B6E}" type="presOf" srcId="{B8E63F61-BF14-4423-9FB0-3E47E30C406C}" destId="{42194489-F3C3-4F98-B24E-3A017DFB691B}" srcOrd="0" destOrd="0" presId="urn:microsoft.com/office/officeart/2005/8/layout/cycle8"/>
    <dgm:cxn modelId="{C1FCDBA7-9B9F-4F31-A796-3755CF128200}" srcId="{B8E63F61-BF14-4423-9FB0-3E47E30C406C}" destId="{FA8E958D-4A4A-4B3B-A9E3-2D1F8394764E}" srcOrd="1" destOrd="0" parTransId="{91DB9ED4-0C85-482B-A7CF-D9FD577EFDDC}" sibTransId="{03069169-24A8-40AB-A85A-93F48842DDAA}"/>
    <dgm:cxn modelId="{9FD2DDA8-81F5-42BC-8A90-607DD9BF94F2}" type="presOf" srcId="{FA8E958D-4A4A-4B3B-A9E3-2D1F8394764E}" destId="{261E1A63-18D7-4879-A55E-F4066AC021FD}" srcOrd="0" destOrd="0" presId="urn:microsoft.com/office/officeart/2005/8/layout/cycle8"/>
    <dgm:cxn modelId="{7B69EAB0-F8AC-45C5-84B6-BC3BC2C84D7F}" type="presOf" srcId="{3E5FA59F-A82F-4D1E-9CE1-110E53874799}" destId="{2E994D48-B07B-45EF-B472-B1568FEA2ACE}" srcOrd="1" destOrd="0" presId="urn:microsoft.com/office/officeart/2005/8/layout/cycle8"/>
    <dgm:cxn modelId="{184C99C4-2533-439F-B45D-8BECA8727205}" type="presOf" srcId="{FA8E958D-4A4A-4B3B-A9E3-2D1F8394764E}" destId="{036D5558-F362-4359-9351-606315CEFA56}" srcOrd="1" destOrd="0" presId="urn:microsoft.com/office/officeart/2005/8/layout/cycle8"/>
    <dgm:cxn modelId="{574166E1-1D3F-4220-B628-1E06D5DED60C}" type="presOf" srcId="{D1E3BAD2-4594-4346-B8F6-DF7B7145031D}" destId="{970EB83F-6921-4BEF-9D28-11053B4BCB92}" srcOrd="0" destOrd="0" presId="urn:microsoft.com/office/officeart/2005/8/layout/cycle8"/>
    <dgm:cxn modelId="{5EF74EF8-6C28-4836-8FDD-B8668AF85120}" type="presOf" srcId="{3E5FA59F-A82F-4D1E-9CE1-110E53874799}" destId="{D2C73041-2E21-478D-A407-9597B071107E}" srcOrd="0" destOrd="0" presId="urn:microsoft.com/office/officeart/2005/8/layout/cycle8"/>
    <dgm:cxn modelId="{CDB9BAD6-3DD2-404A-9747-003F4A46CA23}" type="presParOf" srcId="{42194489-F3C3-4F98-B24E-3A017DFB691B}" destId="{970EB83F-6921-4BEF-9D28-11053B4BCB92}" srcOrd="0" destOrd="0" presId="urn:microsoft.com/office/officeart/2005/8/layout/cycle8"/>
    <dgm:cxn modelId="{05F8C026-899D-4D44-A810-499F837EC10F}" type="presParOf" srcId="{42194489-F3C3-4F98-B24E-3A017DFB691B}" destId="{E90B35B5-06D4-4917-93FC-C26A8C218EDC}" srcOrd="1" destOrd="0" presId="urn:microsoft.com/office/officeart/2005/8/layout/cycle8"/>
    <dgm:cxn modelId="{8A2217A1-7F24-48C7-AC05-A7F9F181644D}" type="presParOf" srcId="{42194489-F3C3-4F98-B24E-3A017DFB691B}" destId="{26804281-1282-47E7-9A4A-200B6FF88881}" srcOrd="2" destOrd="0" presId="urn:microsoft.com/office/officeart/2005/8/layout/cycle8"/>
    <dgm:cxn modelId="{AB1CF775-5CD3-4DFF-82D3-16699FF29909}" type="presParOf" srcId="{42194489-F3C3-4F98-B24E-3A017DFB691B}" destId="{6E5CE103-1E7A-43F2-A52E-8FED64F23F1F}" srcOrd="3" destOrd="0" presId="urn:microsoft.com/office/officeart/2005/8/layout/cycle8"/>
    <dgm:cxn modelId="{347BA184-CD0F-4067-8745-FC4C486ED462}" type="presParOf" srcId="{42194489-F3C3-4F98-B24E-3A017DFB691B}" destId="{261E1A63-18D7-4879-A55E-F4066AC021FD}" srcOrd="4" destOrd="0" presId="urn:microsoft.com/office/officeart/2005/8/layout/cycle8"/>
    <dgm:cxn modelId="{AE0DF206-C5D6-4BCC-BA52-EA75E8E92973}" type="presParOf" srcId="{42194489-F3C3-4F98-B24E-3A017DFB691B}" destId="{74F4ADAC-AE1B-4CF8-9727-829F8213D0AD}" srcOrd="5" destOrd="0" presId="urn:microsoft.com/office/officeart/2005/8/layout/cycle8"/>
    <dgm:cxn modelId="{8DC63D30-7F1D-413E-95E9-363B33234FC5}" type="presParOf" srcId="{42194489-F3C3-4F98-B24E-3A017DFB691B}" destId="{016271DE-7371-4767-9B38-D95FF09845A1}" srcOrd="6" destOrd="0" presId="urn:microsoft.com/office/officeart/2005/8/layout/cycle8"/>
    <dgm:cxn modelId="{63EA0C74-32B8-43BD-B955-F72D729A3CED}" type="presParOf" srcId="{42194489-F3C3-4F98-B24E-3A017DFB691B}" destId="{036D5558-F362-4359-9351-606315CEFA56}" srcOrd="7" destOrd="0" presId="urn:microsoft.com/office/officeart/2005/8/layout/cycle8"/>
    <dgm:cxn modelId="{6714A80C-A7DA-4F0D-B5B5-F9F48DC33F8E}" type="presParOf" srcId="{42194489-F3C3-4F98-B24E-3A017DFB691B}" destId="{D2C73041-2E21-478D-A407-9597B071107E}" srcOrd="8" destOrd="0" presId="urn:microsoft.com/office/officeart/2005/8/layout/cycle8"/>
    <dgm:cxn modelId="{C8E5CD2A-A331-4C5F-A01F-3BBCE54B5B58}" type="presParOf" srcId="{42194489-F3C3-4F98-B24E-3A017DFB691B}" destId="{5630CABD-AAE2-4CCF-9261-D83AB2AB670B}" srcOrd="9" destOrd="0" presId="urn:microsoft.com/office/officeart/2005/8/layout/cycle8"/>
    <dgm:cxn modelId="{32C3F323-8ECD-4B85-A134-65A6F16B17B9}" type="presParOf" srcId="{42194489-F3C3-4F98-B24E-3A017DFB691B}" destId="{A62A4B31-EAF5-476F-89A9-E702390D34A7}" srcOrd="10" destOrd="0" presId="urn:microsoft.com/office/officeart/2005/8/layout/cycle8"/>
    <dgm:cxn modelId="{CDB373EB-00E3-49C9-B96F-6B2F80FAFD20}" type="presParOf" srcId="{42194489-F3C3-4F98-B24E-3A017DFB691B}" destId="{2E994D48-B07B-45EF-B472-B1568FEA2ACE}" srcOrd="11" destOrd="0" presId="urn:microsoft.com/office/officeart/2005/8/layout/cycle8"/>
    <dgm:cxn modelId="{50257A10-5249-43A0-9DBE-5245A801F21B}" type="presParOf" srcId="{42194489-F3C3-4F98-B24E-3A017DFB691B}" destId="{CF9DC5E4-E8E2-48A1-8C97-D432BE04A1A5}" srcOrd="12" destOrd="0" presId="urn:microsoft.com/office/officeart/2005/8/layout/cycle8"/>
    <dgm:cxn modelId="{09FE615F-08A1-4CA1-AA59-39D830A8CDA0}" type="presParOf" srcId="{42194489-F3C3-4F98-B24E-3A017DFB691B}" destId="{CBA3A532-E3D6-4599-8593-2BAA055C089F}" srcOrd="13" destOrd="0" presId="urn:microsoft.com/office/officeart/2005/8/layout/cycle8"/>
    <dgm:cxn modelId="{2A8EACEB-C6B4-40DB-A93C-9D1F7126B816}" type="presParOf" srcId="{42194489-F3C3-4F98-B24E-3A017DFB691B}" destId="{75AEE2B0-F68D-47A7-B3C9-54A5C84B0187}"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E63F61-BF14-4423-9FB0-3E47E30C406C}" type="doc">
      <dgm:prSet loTypeId="urn:microsoft.com/office/officeart/2005/8/layout/cycle8" loCatId="cycle" qsTypeId="urn:microsoft.com/office/officeart/2005/8/quickstyle/simple1" qsCatId="simple" csTypeId="urn:microsoft.com/office/officeart/2005/8/colors/accent5_2" csCatId="accent5" phldr="1"/>
      <dgm:spPr/>
    </dgm:pt>
    <dgm:pt modelId="{D1E3BAD2-4594-4346-B8F6-DF7B7145031D}">
      <dgm:prSet phldrT="[テキスト]"/>
      <dgm:spPr/>
      <dgm:t>
        <a:bodyPr/>
        <a:lstStyle/>
        <a:p>
          <a:endParaRPr kumimoji="1" lang="ja-JP" altLang="en-US" dirty="0"/>
        </a:p>
      </dgm:t>
    </dgm:pt>
    <dgm:pt modelId="{4483DE76-AD68-45D9-9024-47CFEA86ECDA}" type="parTrans" cxnId="{9D86B46B-5092-4BDA-AE2B-7C30AA89E358}">
      <dgm:prSet/>
      <dgm:spPr/>
      <dgm:t>
        <a:bodyPr/>
        <a:lstStyle/>
        <a:p>
          <a:endParaRPr kumimoji="1" lang="ja-JP" altLang="en-US"/>
        </a:p>
      </dgm:t>
    </dgm:pt>
    <dgm:pt modelId="{C4C57D6D-0EBF-490B-857E-F4DDC704554B}" type="sibTrans" cxnId="{9D86B46B-5092-4BDA-AE2B-7C30AA89E358}">
      <dgm:prSet/>
      <dgm:spPr/>
      <dgm:t>
        <a:bodyPr/>
        <a:lstStyle/>
        <a:p>
          <a:endParaRPr kumimoji="1" lang="ja-JP" altLang="en-US"/>
        </a:p>
      </dgm:t>
    </dgm:pt>
    <dgm:pt modelId="{FA8E958D-4A4A-4B3B-A9E3-2D1F8394764E}">
      <dgm:prSet phldrT="[テキスト]"/>
      <dgm:spPr/>
      <dgm:t>
        <a:bodyPr/>
        <a:lstStyle/>
        <a:p>
          <a:endParaRPr kumimoji="1" lang="ja-JP" altLang="en-US" dirty="0"/>
        </a:p>
      </dgm:t>
    </dgm:pt>
    <dgm:pt modelId="{91DB9ED4-0C85-482B-A7CF-D9FD577EFDDC}" type="parTrans" cxnId="{C1FCDBA7-9B9F-4F31-A796-3755CF128200}">
      <dgm:prSet/>
      <dgm:spPr/>
      <dgm:t>
        <a:bodyPr/>
        <a:lstStyle/>
        <a:p>
          <a:endParaRPr kumimoji="1" lang="ja-JP" altLang="en-US"/>
        </a:p>
      </dgm:t>
    </dgm:pt>
    <dgm:pt modelId="{03069169-24A8-40AB-A85A-93F48842DDAA}" type="sibTrans" cxnId="{C1FCDBA7-9B9F-4F31-A796-3755CF128200}">
      <dgm:prSet/>
      <dgm:spPr/>
      <dgm:t>
        <a:bodyPr/>
        <a:lstStyle/>
        <a:p>
          <a:endParaRPr kumimoji="1" lang="ja-JP" altLang="en-US"/>
        </a:p>
      </dgm:t>
    </dgm:pt>
    <dgm:pt modelId="{3E5FA59F-A82F-4D1E-9CE1-110E53874799}">
      <dgm:prSet phldrT="[テキスト]"/>
      <dgm:spPr/>
      <dgm:t>
        <a:bodyPr/>
        <a:lstStyle/>
        <a:p>
          <a:endParaRPr kumimoji="1" lang="ja-JP" altLang="en-US" dirty="0"/>
        </a:p>
      </dgm:t>
    </dgm:pt>
    <dgm:pt modelId="{031D662D-5CBD-43D0-B5B0-05E007BFA6BB}" type="parTrans" cxnId="{650E165C-5608-46B4-9FBB-26546044C5D3}">
      <dgm:prSet/>
      <dgm:spPr/>
      <dgm:t>
        <a:bodyPr/>
        <a:lstStyle/>
        <a:p>
          <a:endParaRPr kumimoji="1" lang="ja-JP" altLang="en-US"/>
        </a:p>
      </dgm:t>
    </dgm:pt>
    <dgm:pt modelId="{9B413067-01D0-43E5-A446-2E96096DFC65}" type="sibTrans" cxnId="{650E165C-5608-46B4-9FBB-26546044C5D3}">
      <dgm:prSet/>
      <dgm:spPr/>
      <dgm:t>
        <a:bodyPr/>
        <a:lstStyle/>
        <a:p>
          <a:endParaRPr kumimoji="1" lang="ja-JP" altLang="en-US"/>
        </a:p>
      </dgm:t>
    </dgm:pt>
    <dgm:pt modelId="{42194489-F3C3-4F98-B24E-3A017DFB691B}" type="pres">
      <dgm:prSet presAssocID="{B8E63F61-BF14-4423-9FB0-3E47E30C406C}" presName="compositeShape" presStyleCnt="0">
        <dgm:presLayoutVars>
          <dgm:chMax val="7"/>
          <dgm:dir/>
          <dgm:resizeHandles val="exact"/>
        </dgm:presLayoutVars>
      </dgm:prSet>
      <dgm:spPr/>
    </dgm:pt>
    <dgm:pt modelId="{970EB83F-6921-4BEF-9D28-11053B4BCB92}" type="pres">
      <dgm:prSet presAssocID="{B8E63F61-BF14-4423-9FB0-3E47E30C406C}" presName="wedge1" presStyleLbl="node1" presStyleIdx="0" presStyleCnt="3"/>
      <dgm:spPr/>
    </dgm:pt>
    <dgm:pt modelId="{E90B35B5-06D4-4917-93FC-C26A8C218EDC}" type="pres">
      <dgm:prSet presAssocID="{B8E63F61-BF14-4423-9FB0-3E47E30C406C}" presName="dummy1a" presStyleCnt="0"/>
      <dgm:spPr/>
    </dgm:pt>
    <dgm:pt modelId="{26804281-1282-47E7-9A4A-200B6FF88881}" type="pres">
      <dgm:prSet presAssocID="{B8E63F61-BF14-4423-9FB0-3E47E30C406C}" presName="dummy1b" presStyleCnt="0"/>
      <dgm:spPr/>
    </dgm:pt>
    <dgm:pt modelId="{6E5CE103-1E7A-43F2-A52E-8FED64F23F1F}" type="pres">
      <dgm:prSet presAssocID="{B8E63F61-BF14-4423-9FB0-3E47E30C406C}" presName="wedge1Tx" presStyleLbl="node1" presStyleIdx="0" presStyleCnt="3">
        <dgm:presLayoutVars>
          <dgm:chMax val="0"/>
          <dgm:chPref val="0"/>
          <dgm:bulletEnabled val="1"/>
        </dgm:presLayoutVars>
      </dgm:prSet>
      <dgm:spPr/>
    </dgm:pt>
    <dgm:pt modelId="{261E1A63-18D7-4879-A55E-F4066AC021FD}" type="pres">
      <dgm:prSet presAssocID="{B8E63F61-BF14-4423-9FB0-3E47E30C406C}" presName="wedge2" presStyleLbl="node1" presStyleIdx="1" presStyleCnt="3"/>
      <dgm:spPr/>
    </dgm:pt>
    <dgm:pt modelId="{74F4ADAC-AE1B-4CF8-9727-829F8213D0AD}" type="pres">
      <dgm:prSet presAssocID="{B8E63F61-BF14-4423-9FB0-3E47E30C406C}" presName="dummy2a" presStyleCnt="0"/>
      <dgm:spPr/>
    </dgm:pt>
    <dgm:pt modelId="{016271DE-7371-4767-9B38-D95FF09845A1}" type="pres">
      <dgm:prSet presAssocID="{B8E63F61-BF14-4423-9FB0-3E47E30C406C}" presName="dummy2b" presStyleCnt="0"/>
      <dgm:spPr/>
    </dgm:pt>
    <dgm:pt modelId="{036D5558-F362-4359-9351-606315CEFA56}" type="pres">
      <dgm:prSet presAssocID="{B8E63F61-BF14-4423-9FB0-3E47E30C406C}" presName="wedge2Tx" presStyleLbl="node1" presStyleIdx="1" presStyleCnt="3">
        <dgm:presLayoutVars>
          <dgm:chMax val="0"/>
          <dgm:chPref val="0"/>
          <dgm:bulletEnabled val="1"/>
        </dgm:presLayoutVars>
      </dgm:prSet>
      <dgm:spPr/>
    </dgm:pt>
    <dgm:pt modelId="{D2C73041-2E21-478D-A407-9597B071107E}" type="pres">
      <dgm:prSet presAssocID="{B8E63F61-BF14-4423-9FB0-3E47E30C406C}" presName="wedge3" presStyleLbl="node1" presStyleIdx="2" presStyleCnt="3"/>
      <dgm:spPr/>
    </dgm:pt>
    <dgm:pt modelId="{5630CABD-AAE2-4CCF-9261-D83AB2AB670B}" type="pres">
      <dgm:prSet presAssocID="{B8E63F61-BF14-4423-9FB0-3E47E30C406C}" presName="dummy3a" presStyleCnt="0"/>
      <dgm:spPr/>
    </dgm:pt>
    <dgm:pt modelId="{A62A4B31-EAF5-476F-89A9-E702390D34A7}" type="pres">
      <dgm:prSet presAssocID="{B8E63F61-BF14-4423-9FB0-3E47E30C406C}" presName="dummy3b" presStyleCnt="0"/>
      <dgm:spPr/>
    </dgm:pt>
    <dgm:pt modelId="{2E994D48-B07B-45EF-B472-B1568FEA2ACE}" type="pres">
      <dgm:prSet presAssocID="{B8E63F61-BF14-4423-9FB0-3E47E30C406C}" presName="wedge3Tx" presStyleLbl="node1" presStyleIdx="2" presStyleCnt="3">
        <dgm:presLayoutVars>
          <dgm:chMax val="0"/>
          <dgm:chPref val="0"/>
          <dgm:bulletEnabled val="1"/>
        </dgm:presLayoutVars>
      </dgm:prSet>
      <dgm:spPr/>
    </dgm:pt>
    <dgm:pt modelId="{CF9DC5E4-E8E2-48A1-8C97-D432BE04A1A5}" type="pres">
      <dgm:prSet presAssocID="{C4C57D6D-0EBF-490B-857E-F4DDC704554B}" presName="arrowWedge1" presStyleLbl="fgSibTrans2D1" presStyleIdx="0" presStyleCnt="3"/>
      <dgm:spPr/>
    </dgm:pt>
    <dgm:pt modelId="{CBA3A532-E3D6-4599-8593-2BAA055C089F}" type="pres">
      <dgm:prSet presAssocID="{03069169-24A8-40AB-A85A-93F48842DDAA}" presName="arrowWedge2" presStyleLbl="fgSibTrans2D1" presStyleIdx="1" presStyleCnt="3"/>
      <dgm:spPr/>
    </dgm:pt>
    <dgm:pt modelId="{75AEE2B0-F68D-47A7-B3C9-54A5C84B0187}" type="pres">
      <dgm:prSet presAssocID="{9B413067-01D0-43E5-A446-2E96096DFC65}" presName="arrowWedge3" presStyleLbl="fgSibTrans2D1" presStyleIdx="2" presStyleCnt="3"/>
      <dgm:spPr/>
    </dgm:pt>
  </dgm:ptLst>
  <dgm:cxnLst>
    <dgm:cxn modelId="{1E1BBA24-6BFA-42C3-A4E1-729EF7FFF37B}" type="presOf" srcId="{D1E3BAD2-4594-4346-B8F6-DF7B7145031D}" destId="{6E5CE103-1E7A-43F2-A52E-8FED64F23F1F}" srcOrd="1" destOrd="0" presId="urn:microsoft.com/office/officeart/2005/8/layout/cycle8"/>
    <dgm:cxn modelId="{650E165C-5608-46B4-9FBB-26546044C5D3}" srcId="{B8E63F61-BF14-4423-9FB0-3E47E30C406C}" destId="{3E5FA59F-A82F-4D1E-9CE1-110E53874799}" srcOrd="2" destOrd="0" parTransId="{031D662D-5CBD-43D0-B5B0-05E007BFA6BB}" sibTransId="{9B413067-01D0-43E5-A446-2E96096DFC65}"/>
    <dgm:cxn modelId="{9D86B46B-5092-4BDA-AE2B-7C30AA89E358}" srcId="{B8E63F61-BF14-4423-9FB0-3E47E30C406C}" destId="{D1E3BAD2-4594-4346-B8F6-DF7B7145031D}" srcOrd="0" destOrd="0" parTransId="{4483DE76-AD68-45D9-9024-47CFEA86ECDA}" sibTransId="{C4C57D6D-0EBF-490B-857E-F4DDC704554B}"/>
    <dgm:cxn modelId="{15305B5A-1E57-4D58-B8D9-4C902D4D9B6E}" type="presOf" srcId="{B8E63F61-BF14-4423-9FB0-3E47E30C406C}" destId="{42194489-F3C3-4F98-B24E-3A017DFB691B}" srcOrd="0" destOrd="0" presId="urn:microsoft.com/office/officeart/2005/8/layout/cycle8"/>
    <dgm:cxn modelId="{C1FCDBA7-9B9F-4F31-A796-3755CF128200}" srcId="{B8E63F61-BF14-4423-9FB0-3E47E30C406C}" destId="{FA8E958D-4A4A-4B3B-A9E3-2D1F8394764E}" srcOrd="1" destOrd="0" parTransId="{91DB9ED4-0C85-482B-A7CF-D9FD577EFDDC}" sibTransId="{03069169-24A8-40AB-A85A-93F48842DDAA}"/>
    <dgm:cxn modelId="{9FD2DDA8-81F5-42BC-8A90-607DD9BF94F2}" type="presOf" srcId="{FA8E958D-4A4A-4B3B-A9E3-2D1F8394764E}" destId="{261E1A63-18D7-4879-A55E-F4066AC021FD}" srcOrd="0" destOrd="0" presId="urn:microsoft.com/office/officeart/2005/8/layout/cycle8"/>
    <dgm:cxn modelId="{7B69EAB0-F8AC-45C5-84B6-BC3BC2C84D7F}" type="presOf" srcId="{3E5FA59F-A82F-4D1E-9CE1-110E53874799}" destId="{2E994D48-B07B-45EF-B472-B1568FEA2ACE}" srcOrd="1" destOrd="0" presId="urn:microsoft.com/office/officeart/2005/8/layout/cycle8"/>
    <dgm:cxn modelId="{184C99C4-2533-439F-B45D-8BECA8727205}" type="presOf" srcId="{FA8E958D-4A4A-4B3B-A9E3-2D1F8394764E}" destId="{036D5558-F362-4359-9351-606315CEFA56}" srcOrd="1" destOrd="0" presId="urn:microsoft.com/office/officeart/2005/8/layout/cycle8"/>
    <dgm:cxn modelId="{574166E1-1D3F-4220-B628-1E06D5DED60C}" type="presOf" srcId="{D1E3BAD2-4594-4346-B8F6-DF7B7145031D}" destId="{970EB83F-6921-4BEF-9D28-11053B4BCB92}" srcOrd="0" destOrd="0" presId="urn:microsoft.com/office/officeart/2005/8/layout/cycle8"/>
    <dgm:cxn modelId="{5EF74EF8-6C28-4836-8FDD-B8668AF85120}" type="presOf" srcId="{3E5FA59F-A82F-4D1E-9CE1-110E53874799}" destId="{D2C73041-2E21-478D-A407-9597B071107E}" srcOrd="0" destOrd="0" presId="urn:microsoft.com/office/officeart/2005/8/layout/cycle8"/>
    <dgm:cxn modelId="{CDB9BAD6-3DD2-404A-9747-003F4A46CA23}" type="presParOf" srcId="{42194489-F3C3-4F98-B24E-3A017DFB691B}" destId="{970EB83F-6921-4BEF-9D28-11053B4BCB92}" srcOrd="0" destOrd="0" presId="urn:microsoft.com/office/officeart/2005/8/layout/cycle8"/>
    <dgm:cxn modelId="{05F8C026-899D-4D44-A810-499F837EC10F}" type="presParOf" srcId="{42194489-F3C3-4F98-B24E-3A017DFB691B}" destId="{E90B35B5-06D4-4917-93FC-C26A8C218EDC}" srcOrd="1" destOrd="0" presId="urn:microsoft.com/office/officeart/2005/8/layout/cycle8"/>
    <dgm:cxn modelId="{8A2217A1-7F24-48C7-AC05-A7F9F181644D}" type="presParOf" srcId="{42194489-F3C3-4F98-B24E-3A017DFB691B}" destId="{26804281-1282-47E7-9A4A-200B6FF88881}" srcOrd="2" destOrd="0" presId="urn:microsoft.com/office/officeart/2005/8/layout/cycle8"/>
    <dgm:cxn modelId="{AB1CF775-5CD3-4DFF-82D3-16699FF29909}" type="presParOf" srcId="{42194489-F3C3-4F98-B24E-3A017DFB691B}" destId="{6E5CE103-1E7A-43F2-A52E-8FED64F23F1F}" srcOrd="3" destOrd="0" presId="urn:microsoft.com/office/officeart/2005/8/layout/cycle8"/>
    <dgm:cxn modelId="{347BA184-CD0F-4067-8745-FC4C486ED462}" type="presParOf" srcId="{42194489-F3C3-4F98-B24E-3A017DFB691B}" destId="{261E1A63-18D7-4879-A55E-F4066AC021FD}" srcOrd="4" destOrd="0" presId="urn:microsoft.com/office/officeart/2005/8/layout/cycle8"/>
    <dgm:cxn modelId="{AE0DF206-C5D6-4BCC-BA52-EA75E8E92973}" type="presParOf" srcId="{42194489-F3C3-4F98-B24E-3A017DFB691B}" destId="{74F4ADAC-AE1B-4CF8-9727-829F8213D0AD}" srcOrd="5" destOrd="0" presId="urn:microsoft.com/office/officeart/2005/8/layout/cycle8"/>
    <dgm:cxn modelId="{8DC63D30-7F1D-413E-95E9-363B33234FC5}" type="presParOf" srcId="{42194489-F3C3-4F98-B24E-3A017DFB691B}" destId="{016271DE-7371-4767-9B38-D95FF09845A1}" srcOrd="6" destOrd="0" presId="urn:microsoft.com/office/officeart/2005/8/layout/cycle8"/>
    <dgm:cxn modelId="{63EA0C74-32B8-43BD-B955-F72D729A3CED}" type="presParOf" srcId="{42194489-F3C3-4F98-B24E-3A017DFB691B}" destId="{036D5558-F362-4359-9351-606315CEFA56}" srcOrd="7" destOrd="0" presId="urn:microsoft.com/office/officeart/2005/8/layout/cycle8"/>
    <dgm:cxn modelId="{6714A80C-A7DA-4F0D-B5B5-F9F48DC33F8E}" type="presParOf" srcId="{42194489-F3C3-4F98-B24E-3A017DFB691B}" destId="{D2C73041-2E21-478D-A407-9597B071107E}" srcOrd="8" destOrd="0" presId="urn:microsoft.com/office/officeart/2005/8/layout/cycle8"/>
    <dgm:cxn modelId="{C8E5CD2A-A331-4C5F-A01F-3BBCE54B5B58}" type="presParOf" srcId="{42194489-F3C3-4F98-B24E-3A017DFB691B}" destId="{5630CABD-AAE2-4CCF-9261-D83AB2AB670B}" srcOrd="9" destOrd="0" presId="urn:microsoft.com/office/officeart/2005/8/layout/cycle8"/>
    <dgm:cxn modelId="{32C3F323-8ECD-4B85-A134-65A6F16B17B9}" type="presParOf" srcId="{42194489-F3C3-4F98-B24E-3A017DFB691B}" destId="{A62A4B31-EAF5-476F-89A9-E702390D34A7}" srcOrd="10" destOrd="0" presId="urn:microsoft.com/office/officeart/2005/8/layout/cycle8"/>
    <dgm:cxn modelId="{CDB373EB-00E3-49C9-B96F-6B2F80FAFD20}" type="presParOf" srcId="{42194489-F3C3-4F98-B24E-3A017DFB691B}" destId="{2E994D48-B07B-45EF-B472-B1568FEA2ACE}" srcOrd="11" destOrd="0" presId="urn:microsoft.com/office/officeart/2005/8/layout/cycle8"/>
    <dgm:cxn modelId="{50257A10-5249-43A0-9DBE-5245A801F21B}" type="presParOf" srcId="{42194489-F3C3-4F98-B24E-3A017DFB691B}" destId="{CF9DC5E4-E8E2-48A1-8C97-D432BE04A1A5}" srcOrd="12" destOrd="0" presId="urn:microsoft.com/office/officeart/2005/8/layout/cycle8"/>
    <dgm:cxn modelId="{09FE615F-08A1-4CA1-AA59-39D830A8CDA0}" type="presParOf" srcId="{42194489-F3C3-4F98-B24E-3A017DFB691B}" destId="{CBA3A532-E3D6-4599-8593-2BAA055C089F}" srcOrd="13" destOrd="0" presId="urn:microsoft.com/office/officeart/2005/8/layout/cycle8"/>
    <dgm:cxn modelId="{2A8EACEB-C6B4-40DB-A93C-9D1F7126B816}" type="presParOf" srcId="{42194489-F3C3-4F98-B24E-3A017DFB691B}" destId="{75AEE2B0-F68D-47A7-B3C9-54A5C84B0187}"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EB83F-6921-4BEF-9D28-11053B4BCB92}">
      <dsp:nvSpPr>
        <dsp:cNvPr id="0" name=""/>
        <dsp:cNvSpPr/>
      </dsp:nvSpPr>
      <dsp:spPr>
        <a:xfrm>
          <a:off x="2558764" y="377342"/>
          <a:ext cx="4876421" cy="4876421"/>
        </a:xfrm>
        <a:prstGeom prst="pie">
          <a:avLst>
            <a:gd name="adj1" fmla="val 16200000"/>
            <a:gd name="adj2" fmla="val 18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kumimoji="1" lang="ja-JP" altLang="en-US" sz="3600" kern="1200" dirty="0"/>
            <a:t>ヒューマンエラー</a:t>
          </a:r>
        </a:p>
      </dsp:txBody>
      <dsp:txXfrm>
        <a:off x="5128754" y="1410679"/>
        <a:ext cx="1741579" cy="1451315"/>
      </dsp:txXfrm>
    </dsp:sp>
    <dsp:sp modelId="{261E1A63-18D7-4879-A55E-F4066AC021FD}">
      <dsp:nvSpPr>
        <dsp:cNvPr id="0" name=""/>
        <dsp:cNvSpPr/>
      </dsp:nvSpPr>
      <dsp:spPr>
        <a:xfrm>
          <a:off x="2458333" y="551500"/>
          <a:ext cx="4876421" cy="4876421"/>
        </a:xfrm>
        <a:prstGeom prst="pie">
          <a:avLst>
            <a:gd name="adj1" fmla="val 1800000"/>
            <a:gd name="adj2" fmla="val 900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kumimoji="1" lang="ja-JP" altLang="en-US" sz="3600" kern="1200" dirty="0"/>
            <a:t>制度不順守（不整備）</a:t>
          </a:r>
        </a:p>
      </dsp:txBody>
      <dsp:txXfrm>
        <a:off x="3619385" y="3715368"/>
        <a:ext cx="2612368" cy="1277158"/>
      </dsp:txXfrm>
    </dsp:sp>
    <dsp:sp modelId="{D2C73041-2E21-478D-A407-9597B071107E}">
      <dsp:nvSpPr>
        <dsp:cNvPr id="0" name=""/>
        <dsp:cNvSpPr/>
      </dsp:nvSpPr>
      <dsp:spPr>
        <a:xfrm>
          <a:off x="2357902" y="377342"/>
          <a:ext cx="4876421" cy="4876421"/>
        </a:xfrm>
        <a:prstGeom prst="pie">
          <a:avLst>
            <a:gd name="adj1" fmla="val 9000000"/>
            <a:gd name="adj2" fmla="val 1620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t>手技・知識の未熟</a:t>
          </a:r>
        </a:p>
      </dsp:txBody>
      <dsp:txXfrm>
        <a:off x="2922754" y="1410679"/>
        <a:ext cx="1741579" cy="1451315"/>
      </dsp:txXfrm>
    </dsp:sp>
    <dsp:sp modelId="{CF9DC5E4-E8E2-48A1-8C97-D432BE04A1A5}">
      <dsp:nvSpPr>
        <dsp:cNvPr id="0" name=""/>
        <dsp:cNvSpPr/>
      </dsp:nvSpPr>
      <dsp:spPr>
        <a:xfrm>
          <a:off x="2257292" y="75468"/>
          <a:ext cx="5480169" cy="5480169"/>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A3A532-E3D6-4599-8593-2BAA055C089F}">
      <dsp:nvSpPr>
        <dsp:cNvPr id="0" name=""/>
        <dsp:cNvSpPr/>
      </dsp:nvSpPr>
      <dsp:spPr>
        <a:xfrm>
          <a:off x="2156459" y="249318"/>
          <a:ext cx="5480169" cy="5480169"/>
        </a:xfrm>
        <a:prstGeom prst="circularArrow">
          <a:avLst>
            <a:gd name="adj1" fmla="val 5085"/>
            <a:gd name="adj2" fmla="val 327528"/>
            <a:gd name="adj3" fmla="val 8671970"/>
            <a:gd name="adj4" fmla="val 1800502"/>
            <a:gd name="adj5" fmla="val 5932"/>
          </a:avLst>
        </a:prstGeom>
        <a:solidFill>
          <a:schemeClr val="accent2">
            <a:hueOff val="2340759"/>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AEE2B0-F68D-47A7-B3C9-54A5C84B0187}">
      <dsp:nvSpPr>
        <dsp:cNvPr id="0" name=""/>
        <dsp:cNvSpPr/>
      </dsp:nvSpPr>
      <dsp:spPr>
        <a:xfrm>
          <a:off x="2055625" y="75468"/>
          <a:ext cx="5480169" cy="5480169"/>
        </a:xfrm>
        <a:prstGeom prst="circularArrow">
          <a:avLst>
            <a:gd name="adj1" fmla="val 5085"/>
            <a:gd name="adj2" fmla="val 327528"/>
            <a:gd name="adj3" fmla="val 15873039"/>
            <a:gd name="adj4" fmla="val 9000000"/>
            <a:gd name="adj5" fmla="val 5932"/>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EB83F-6921-4BEF-9D28-11053B4BCB92}">
      <dsp:nvSpPr>
        <dsp:cNvPr id="0" name=""/>
        <dsp:cNvSpPr/>
      </dsp:nvSpPr>
      <dsp:spPr>
        <a:xfrm>
          <a:off x="2195675" y="360400"/>
          <a:ext cx="4657477" cy="4657477"/>
        </a:xfrm>
        <a:prstGeom prst="pie">
          <a:avLst>
            <a:gd name="adj1" fmla="val 16200000"/>
            <a:gd name="adj2" fmla="val 180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kumimoji="1" lang="ja-JP" altLang="en-US" sz="6500" kern="1200" dirty="0"/>
        </a:p>
      </dsp:txBody>
      <dsp:txXfrm>
        <a:off x="4650276" y="1347341"/>
        <a:ext cx="1663384" cy="1386154"/>
      </dsp:txXfrm>
    </dsp:sp>
    <dsp:sp modelId="{261E1A63-18D7-4879-A55E-F4066AC021FD}">
      <dsp:nvSpPr>
        <dsp:cNvPr id="0" name=""/>
        <dsp:cNvSpPr/>
      </dsp:nvSpPr>
      <dsp:spPr>
        <a:xfrm>
          <a:off x="2099753" y="526738"/>
          <a:ext cx="4657477" cy="4657477"/>
        </a:xfrm>
        <a:prstGeom prst="pie">
          <a:avLst>
            <a:gd name="adj1" fmla="val 1800000"/>
            <a:gd name="adj2" fmla="val 900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kumimoji="1" lang="ja-JP" altLang="en-US" sz="6500" kern="1200" dirty="0"/>
        </a:p>
      </dsp:txBody>
      <dsp:txXfrm>
        <a:off x="3208676" y="3548554"/>
        <a:ext cx="2495077" cy="1219815"/>
      </dsp:txXfrm>
    </dsp:sp>
    <dsp:sp modelId="{D2C73041-2E21-478D-A407-9597B071107E}">
      <dsp:nvSpPr>
        <dsp:cNvPr id="0" name=""/>
        <dsp:cNvSpPr/>
      </dsp:nvSpPr>
      <dsp:spPr>
        <a:xfrm>
          <a:off x="2003831" y="360400"/>
          <a:ext cx="4657477" cy="4657477"/>
        </a:xfrm>
        <a:prstGeom prst="pie">
          <a:avLst>
            <a:gd name="adj1" fmla="val 9000000"/>
            <a:gd name="adj2" fmla="val 1620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kumimoji="1" lang="ja-JP" altLang="en-US" sz="6500" kern="1200" dirty="0"/>
        </a:p>
      </dsp:txBody>
      <dsp:txXfrm>
        <a:off x="2543322" y="1347341"/>
        <a:ext cx="1663384" cy="1386154"/>
      </dsp:txXfrm>
    </dsp:sp>
    <dsp:sp modelId="{CF9DC5E4-E8E2-48A1-8C97-D432BE04A1A5}">
      <dsp:nvSpPr>
        <dsp:cNvPr id="0" name=""/>
        <dsp:cNvSpPr/>
      </dsp:nvSpPr>
      <dsp:spPr>
        <a:xfrm>
          <a:off x="1907739" y="72079"/>
          <a:ext cx="5234117" cy="5234117"/>
        </a:xfrm>
        <a:prstGeom prst="circularArrow">
          <a:avLst>
            <a:gd name="adj1" fmla="val 5085"/>
            <a:gd name="adj2" fmla="val 327528"/>
            <a:gd name="adj3" fmla="val 1472472"/>
            <a:gd name="adj4" fmla="val 16199432"/>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A3A532-E3D6-4599-8593-2BAA055C089F}">
      <dsp:nvSpPr>
        <dsp:cNvPr id="0" name=""/>
        <dsp:cNvSpPr/>
      </dsp:nvSpPr>
      <dsp:spPr>
        <a:xfrm>
          <a:off x="1811433" y="238124"/>
          <a:ext cx="5234117" cy="5234117"/>
        </a:xfrm>
        <a:prstGeom prst="circularArrow">
          <a:avLst>
            <a:gd name="adj1" fmla="val 5085"/>
            <a:gd name="adj2" fmla="val 327528"/>
            <a:gd name="adj3" fmla="val 8671970"/>
            <a:gd name="adj4" fmla="val 1800502"/>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AEE2B0-F68D-47A7-B3C9-54A5C84B0187}">
      <dsp:nvSpPr>
        <dsp:cNvPr id="0" name=""/>
        <dsp:cNvSpPr/>
      </dsp:nvSpPr>
      <dsp:spPr>
        <a:xfrm>
          <a:off x="1715126" y="72079"/>
          <a:ext cx="5234117" cy="5234117"/>
        </a:xfrm>
        <a:prstGeom prst="circularArrow">
          <a:avLst>
            <a:gd name="adj1" fmla="val 5085"/>
            <a:gd name="adj2" fmla="val 327528"/>
            <a:gd name="adj3" fmla="val 15873039"/>
            <a:gd name="adj4" fmla="val 9000000"/>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72479002-603A-4975-9D6B-E6915F46D0F7}" type="datetimeFigureOut">
              <a:rPr kumimoji="1" lang="ja-JP" altLang="en-US" smtClean="0"/>
              <a:t>2022/9/3</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EE03AD56-3751-49B6-9F62-46E2F96A5385}" type="slidenum">
              <a:rPr kumimoji="1" lang="ja-JP" altLang="en-US" smtClean="0"/>
              <a:t>‹#›</a:t>
            </a:fld>
            <a:endParaRPr kumimoji="1" lang="ja-JP" altLang="en-US"/>
          </a:p>
        </p:txBody>
      </p:sp>
    </p:spTree>
    <p:extLst>
      <p:ext uri="{BB962C8B-B14F-4D97-AF65-F5344CB8AC3E}">
        <p14:creationId xmlns:p14="http://schemas.microsoft.com/office/powerpoint/2010/main" val="67210809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r>
              <a:rPr kumimoji="1" lang="ja-JP" altLang="en-US" dirty="0"/>
              <a:t>・簡便性、有用性の高さから多くの診療科において広く日常的に行われている医療行為である</a:t>
            </a:r>
            <a:endParaRPr kumimoji="1" lang="en-US" altLang="ja-JP" dirty="0"/>
          </a:p>
          <a:p>
            <a:r>
              <a:rPr kumimoji="1" lang="ja-JP" altLang="en-US" dirty="0"/>
              <a:t>・リスクを伴う手技であるため、安全性の担保が基本条件となるが、重要臓器損症による死亡例が報告されている</a:t>
            </a:r>
            <a:endParaRPr kumimoji="1" lang="en-US" altLang="ja-JP" dirty="0"/>
          </a:p>
          <a:p>
            <a:r>
              <a:rPr kumimoji="1" lang="ja-JP" altLang="en-US" dirty="0"/>
              <a:t>・医療事故調査制度による医療事故報告が開始されて以降も、穿刺手技に係る重大事例が報告されており、日本医療安全調査機構は再発防止にむけ、第１号の調査対象とし、分析・提言を行っている。</a:t>
            </a:r>
            <a:endParaRPr kumimoji="1" lang="en-US" altLang="ja-JP" dirty="0"/>
          </a:p>
          <a:p>
            <a:r>
              <a:rPr kumimoji="1" lang="ja-JP" altLang="en-US" dirty="0"/>
              <a:t>・今回、同機構が患者安全の推進を図ることを目的として行っている</a:t>
            </a:r>
            <a:r>
              <a:rPr kumimoji="1" lang="en-US" altLang="ja-JP" dirty="0"/>
              <a:t>CVC</a:t>
            </a:r>
            <a:r>
              <a:rPr kumimoji="1" lang="ja-JP" altLang="en-US" dirty="0"/>
              <a:t>研修会の内容をご紹介いたします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E03AD56-3751-49B6-9F62-46E2F96A5385}" type="slidenum">
              <a:rPr kumimoji="1" lang="ja-JP" altLang="en-US" smtClean="0"/>
              <a:t>8</a:t>
            </a:fld>
            <a:endParaRPr kumimoji="1" lang="ja-JP" altLang="en-US"/>
          </a:p>
        </p:txBody>
      </p:sp>
    </p:spTree>
    <p:extLst>
      <p:ext uri="{BB962C8B-B14F-4D97-AF65-F5344CB8AC3E}">
        <p14:creationId xmlns:p14="http://schemas.microsoft.com/office/powerpoint/2010/main" val="2051325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ja-JP" altLang="en-US" dirty="0">
                <a:solidFill>
                  <a:srgbClr val="001E46"/>
                </a:solidFill>
                <a:latin typeface="Meiryo UI"/>
                <a:ea typeface="Meiryo UI"/>
                <a:cs typeface="Meiryo UI" panose="020B0604030504040204" pitchFamily="50" charset="-128"/>
              </a:rPr>
              <a:t>中心静脈カテーテル留置時の合併症は内頸、鎖骨下とも</a:t>
            </a:r>
            <a:r>
              <a:rPr kumimoji="0" lang="en-US" altLang="ja-JP" dirty="0">
                <a:solidFill>
                  <a:srgbClr val="001E46"/>
                </a:solidFill>
                <a:latin typeface="Meiryo UI"/>
                <a:ea typeface="Meiryo UI"/>
                <a:cs typeface="Meiryo UI" panose="020B0604030504040204" pitchFamily="50" charset="-128"/>
              </a:rPr>
              <a:t>6.2%-11.8%</a:t>
            </a:r>
            <a:r>
              <a:rPr kumimoji="0" lang="ja-JP" altLang="en-US" dirty="0">
                <a:solidFill>
                  <a:srgbClr val="001E46"/>
                </a:solidFill>
                <a:latin typeface="Meiryo UI"/>
                <a:ea typeface="Meiryo UI"/>
                <a:cs typeface="Meiryo UI" panose="020B0604030504040204" pitchFamily="50" charset="-128"/>
              </a:rPr>
              <a:t>と高率で発生し、特に動脈穿刺と鎖骨下穿刺における気胸が高率で発生。</a:t>
            </a:r>
          </a:p>
          <a:p>
            <a:endParaRPr kumimoji="1" lang="ja-JP" altLang="en-US" dirty="0"/>
          </a:p>
        </p:txBody>
      </p:sp>
      <p:sp>
        <p:nvSpPr>
          <p:cNvPr id="4" name="スライド番号プレースホルダー 3"/>
          <p:cNvSpPr>
            <a:spLocks noGrp="1"/>
          </p:cNvSpPr>
          <p:nvPr>
            <p:ph type="sldNum" sz="quarter" idx="10"/>
          </p:nvPr>
        </p:nvSpPr>
        <p:spPr/>
        <p:txBody>
          <a:bodyPr/>
          <a:lstStyle/>
          <a:p>
            <a:fld id="{EE03AD56-3751-49B6-9F62-46E2F96A5385}" type="slidenum">
              <a:rPr kumimoji="1" lang="ja-JP" altLang="en-US" smtClean="0"/>
              <a:t>10</a:t>
            </a:fld>
            <a:endParaRPr kumimoji="1" lang="ja-JP" altLang="en-US"/>
          </a:p>
        </p:txBody>
      </p:sp>
    </p:spTree>
    <p:extLst>
      <p:ext uri="{BB962C8B-B14F-4D97-AF65-F5344CB8AC3E}">
        <p14:creationId xmlns:p14="http://schemas.microsoft.com/office/powerpoint/2010/main" val="3113906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ja-JP" altLang="en-US" dirty="0">
                <a:solidFill>
                  <a:srgbClr val="001E46"/>
                </a:solidFill>
                <a:latin typeface="Meiryo UI"/>
                <a:ea typeface="Meiryo UI"/>
                <a:cs typeface="Meiryo UI" panose="020B0604030504040204" pitchFamily="50" charset="-128"/>
              </a:rPr>
              <a:t>中心静脈カテーテル留置時の合併症は内頸、鎖骨下とも</a:t>
            </a:r>
            <a:r>
              <a:rPr kumimoji="0" lang="en-US" altLang="ja-JP" dirty="0">
                <a:solidFill>
                  <a:srgbClr val="001E46"/>
                </a:solidFill>
                <a:latin typeface="Meiryo UI"/>
                <a:ea typeface="Meiryo UI"/>
                <a:cs typeface="Meiryo UI" panose="020B0604030504040204" pitchFamily="50" charset="-128"/>
              </a:rPr>
              <a:t>6.2%-11.8%</a:t>
            </a:r>
            <a:r>
              <a:rPr kumimoji="0" lang="ja-JP" altLang="en-US" dirty="0">
                <a:solidFill>
                  <a:srgbClr val="001E46"/>
                </a:solidFill>
                <a:latin typeface="Meiryo UI"/>
                <a:ea typeface="Meiryo UI"/>
                <a:cs typeface="Meiryo UI" panose="020B0604030504040204" pitchFamily="50" charset="-128"/>
              </a:rPr>
              <a:t>と高率で発生し、特に動脈穿刺と鎖骨下穿刺における気胸が高率で発生。</a:t>
            </a:r>
          </a:p>
          <a:p>
            <a:endParaRPr kumimoji="1" lang="ja-JP" altLang="en-US" dirty="0"/>
          </a:p>
        </p:txBody>
      </p:sp>
      <p:sp>
        <p:nvSpPr>
          <p:cNvPr id="4" name="スライド番号プレースホルダー 3"/>
          <p:cNvSpPr>
            <a:spLocks noGrp="1"/>
          </p:cNvSpPr>
          <p:nvPr>
            <p:ph type="sldNum" sz="quarter" idx="10"/>
          </p:nvPr>
        </p:nvSpPr>
        <p:spPr/>
        <p:txBody>
          <a:bodyPr/>
          <a:lstStyle/>
          <a:p>
            <a:fld id="{EE03AD56-3751-49B6-9F62-46E2F96A5385}" type="slidenum">
              <a:rPr kumimoji="1" lang="ja-JP" altLang="en-US" smtClean="0"/>
              <a:t>11</a:t>
            </a:fld>
            <a:endParaRPr kumimoji="1" lang="ja-JP" altLang="en-US"/>
          </a:p>
        </p:txBody>
      </p:sp>
    </p:spTree>
    <p:extLst>
      <p:ext uri="{BB962C8B-B14F-4D97-AF65-F5344CB8AC3E}">
        <p14:creationId xmlns:p14="http://schemas.microsoft.com/office/powerpoint/2010/main" val="586089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pPr marL="355437" indent="-355437">
              <a:lnSpc>
                <a:spcPct val="100000"/>
              </a:lnSpc>
              <a:buFont typeface="Wingdings" charset="2"/>
              <a:buNone/>
            </a:pPr>
            <a:r>
              <a:rPr lang="ja-JP" altLang="en-US" sz="1200" dirty="0">
                <a:solidFill>
                  <a:srgbClr val="001E46"/>
                </a:solidFill>
                <a:latin typeface="Meiryo UI"/>
                <a:ea typeface="Meiryo UI"/>
              </a:rPr>
              <a:t>・　胸鎖乳突筋の胸骨枝と鎖骨枝の分岐点を刺入点とし、右乳頭の方向へ</a:t>
            </a:r>
            <a:r>
              <a:rPr lang="en-US" altLang="ja-JP" sz="1200" dirty="0">
                <a:solidFill>
                  <a:srgbClr val="001E46"/>
                </a:solidFill>
                <a:latin typeface="Meiryo UI"/>
                <a:ea typeface="Meiryo UI"/>
              </a:rPr>
              <a:t>45</a:t>
            </a:r>
            <a:r>
              <a:rPr lang="ja-JP" altLang="en-US" sz="1200" dirty="0">
                <a:solidFill>
                  <a:srgbClr val="001E46"/>
                </a:solidFill>
                <a:latin typeface="Meiryo UI"/>
                <a:ea typeface="Meiryo UI"/>
              </a:rPr>
              <a:t>度の角度で刺入する</a:t>
            </a:r>
          </a:p>
          <a:p>
            <a:pPr marL="355437" indent="-355437">
              <a:lnSpc>
                <a:spcPct val="100000"/>
              </a:lnSpc>
              <a:buFont typeface="Wingdings" charset="2"/>
              <a:buNone/>
            </a:pPr>
            <a:r>
              <a:rPr lang="ja-JP" altLang="en-US" sz="1200" dirty="0">
                <a:solidFill>
                  <a:srgbClr val="001E46"/>
                </a:solidFill>
                <a:latin typeface="Meiryo UI"/>
                <a:ea typeface="Meiryo UI"/>
              </a:rPr>
              <a:t>・　内頸動脈への穿刺を避けるため、針は内方向へは向けるべきでない</a:t>
            </a:r>
          </a:p>
          <a:p>
            <a:endParaRPr kumimoji="1" lang="ja-JP" altLang="en-US" dirty="0"/>
          </a:p>
        </p:txBody>
      </p:sp>
      <p:sp>
        <p:nvSpPr>
          <p:cNvPr id="4" name="スライド番号プレースホルダー 3"/>
          <p:cNvSpPr>
            <a:spLocks noGrp="1"/>
          </p:cNvSpPr>
          <p:nvPr>
            <p:ph type="sldNum" sz="quarter" idx="10"/>
          </p:nvPr>
        </p:nvSpPr>
        <p:spPr/>
        <p:txBody>
          <a:bodyPr/>
          <a:lstStyle/>
          <a:p>
            <a:fld id="{EE03AD56-3751-49B6-9F62-46E2F96A5385}" type="slidenum">
              <a:rPr kumimoji="1" lang="ja-JP" altLang="en-US" smtClean="0"/>
              <a:t>23</a:t>
            </a:fld>
            <a:endParaRPr kumimoji="1" lang="ja-JP" altLang="en-US"/>
          </a:p>
        </p:txBody>
      </p:sp>
    </p:spTree>
    <p:extLst>
      <p:ext uri="{BB962C8B-B14F-4D97-AF65-F5344CB8AC3E}">
        <p14:creationId xmlns:p14="http://schemas.microsoft.com/office/powerpoint/2010/main" val="2122251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pPr marL="355437" indent="-355437">
              <a:lnSpc>
                <a:spcPct val="100000"/>
              </a:lnSpc>
              <a:buFont typeface="Wingdings" charset="2"/>
              <a:buNone/>
            </a:pPr>
            <a:r>
              <a:rPr lang="ja-JP" altLang="en-US" sz="1200" dirty="0">
                <a:solidFill>
                  <a:srgbClr val="001E46"/>
                </a:solidFill>
                <a:latin typeface="Meiryo UI"/>
                <a:ea typeface="Meiryo UI"/>
              </a:rPr>
              <a:t>・　胸鎖乳突筋の胸骨枝と鎖骨枝の分岐点を刺入点とし、右乳頭の方向へ</a:t>
            </a:r>
            <a:r>
              <a:rPr lang="en-US" altLang="ja-JP" sz="1200" dirty="0">
                <a:solidFill>
                  <a:srgbClr val="001E46"/>
                </a:solidFill>
                <a:latin typeface="Meiryo UI"/>
                <a:ea typeface="Meiryo UI"/>
              </a:rPr>
              <a:t>45</a:t>
            </a:r>
            <a:r>
              <a:rPr lang="ja-JP" altLang="en-US" sz="1200" dirty="0">
                <a:solidFill>
                  <a:srgbClr val="001E46"/>
                </a:solidFill>
                <a:latin typeface="Meiryo UI"/>
                <a:ea typeface="Meiryo UI"/>
              </a:rPr>
              <a:t>度の角度で刺入する</a:t>
            </a:r>
          </a:p>
          <a:p>
            <a:pPr marL="355437" indent="-355437">
              <a:lnSpc>
                <a:spcPct val="100000"/>
              </a:lnSpc>
              <a:buFont typeface="Wingdings" charset="2"/>
              <a:buNone/>
            </a:pPr>
            <a:r>
              <a:rPr lang="ja-JP" altLang="en-US" sz="1200" dirty="0">
                <a:solidFill>
                  <a:srgbClr val="001E46"/>
                </a:solidFill>
                <a:latin typeface="Meiryo UI"/>
                <a:ea typeface="Meiryo UI"/>
              </a:rPr>
              <a:t>・　内頸動脈への穿刺を避けるため、針は内方向へは向けるべきでない</a:t>
            </a:r>
          </a:p>
          <a:p>
            <a:endParaRPr kumimoji="1" lang="ja-JP" altLang="en-US" dirty="0"/>
          </a:p>
        </p:txBody>
      </p:sp>
      <p:sp>
        <p:nvSpPr>
          <p:cNvPr id="4" name="スライド番号プレースホルダー 3"/>
          <p:cNvSpPr>
            <a:spLocks noGrp="1"/>
          </p:cNvSpPr>
          <p:nvPr>
            <p:ph type="sldNum" sz="quarter" idx="10"/>
          </p:nvPr>
        </p:nvSpPr>
        <p:spPr/>
        <p:txBody>
          <a:bodyPr/>
          <a:lstStyle/>
          <a:p>
            <a:fld id="{EE03AD56-3751-49B6-9F62-46E2F96A5385}" type="slidenum">
              <a:rPr kumimoji="1" lang="ja-JP" altLang="en-US" smtClean="0"/>
              <a:t>24</a:t>
            </a:fld>
            <a:endParaRPr kumimoji="1" lang="ja-JP" altLang="en-US"/>
          </a:p>
        </p:txBody>
      </p:sp>
    </p:spTree>
    <p:extLst>
      <p:ext uri="{BB962C8B-B14F-4D97-AF65-F5344CB8AC3E}">
        <p14:creationId xmlns:p14="http://schemas.microsoft.com/office/powerpoint/2010/main" val="1003175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r>
              <a:rPr kumimoji="1" lang="ja-JP" altLang="en-US" dirty="0"/>
              <a:t>・内頚静脈の穿刺部位の動静脈の位置関係のバリエーションが存在する</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rgbClr val="001E46"/>
                </a:solidFill>
                <a:latin typeface="Meiryo UI"/>
                <a:ea typeface="Meiryo UI"/>
              </a:rPr>
              <a:t>・血管走行には個体差があるため、動脈誤穿刺など機械的合併症の　リスクがあることに留意する</a:t>
            </a:r>
          </a:p>
          <a:p>
            <a:r>
              <a:rPr kumimoji="1" lang="ja-JP" altLang="en-US" dirty="0"/>
              <a:t>・ひとたび穿刺合併症を引き起こした場合の死亡率は、他の合併症に比べ比較的高い</a:t>
            </a:r>
          </a:p>
        </p:txBody>
      </p:sp>
      <p:sp>
        <p:nvSpPr>
          <p:cNvPr id="4" name="スライド番号プレースホルダー 3"/>
          <p:cNvSpPr>
            <a:spLocks noGrp="1"/>
          </p:cNvSpPr>
          <p:nvPr>
            <p:ph type="sldNum" sz="quarter" idx="10"/>
          </p:nvPr>
        </p:nvSpPr>
        <p:spPr/>
        <p:txBody>
          <a:bodyPr/>
          <a:lstStyle/>
          <a:p>
            <a:fld id="{EE03AD56-3751-49B6-9F62-46E2F96A5385}" type="slidenum">
              <a:rPr kumimoji="1" lang="ja-JP" altLang="en-US" smtClean="0"/>
              <a:t>25</a:t>
            </a:fld>
            <a:endParaRPr kumimoji="1" lang="ja-JP" altLang="en-US"/>
          </a:p>
        </p:txBody>
      </p:sp>
    </p:spTree>
    <p:extLst>
      <p:ext uri="{BB962C8B-B14F-4D97-AF65-F5344CB8AC3E}">
        <p14:creationId xmlns:p14="http://schemas.microsoft.com/office/powerpoint/2010/main" val="4190368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r>
              <a:rPr kumimoji="1" lang="ja-JP" altLang="en-US" dirty="0"/>
              <a:t>・内頚静脈の穿刺部位の動静脈の位置関係のバリエーションが存在する</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rgbClr val="001E46"/>
                </a:solidFill>
                <a:latin typeface="Meiryo UI"/>
                <a:ea typeface="Meiryo UI"/>
              </a:rPr>
              <a:t>・血管走行には個体差があるため、動脈誤穿刺など機械的合併症の　リスクがあることに留意する</a:t>
            </a:r>
          </a:p>
          <a:p>
            <a:r>
              <a:rPr kumimoji="1" lang="ja-JP" altLang="en-US" dirty="0"/>
              <a:t>・ひとたび穿刺合併症を引き起こした場合の死亡率は、他の合併症に比べ比較的高い</a:t>
            </a:r>
          </a:p>
        </p:txBody>
      </p:sp>
      <p:sp>
        <p:nvSpPr>
          <p:cNvPr id="4" name="スライド番号プレースホルダー 3"/>
          <p:cNvSpPr>
            <a:spLocks noGrp="1"/>
          </p:cNvSpPr>
          <p:nvPr>
            <p:ph type="sldNum" sz="quarter" idx="10"/>
          </p:nvPr>
        </p:nvSpPr>
        <p:spPr/>
        <p:txBody>
          <a:bodyPr/>
          <a:lstStyle/>
          <a:p>
            <a:fld id="{EE03AD56-3751-49B6-9F62-46E2F96A5385}" type="slidenum">
              <a:rPr kumimoji="1" lang="ja-JP" altLang="en-US" smtClean="0"/>
              <a:t>26</a:t>
            </a:fld>
            <a:endParaRPr kumimoji="1" lang="ja-JP" altLang="en-US"/>
          </a:p>
        </p:txBody>
      </p:sp>
    </p:spTree>
    <p:extLst>
      <p:ext uri="{BB962C8B-B14F-4D97-AF65-F5344CB8AC3E}">
        <p14:creationId xmlns:p14="http://schemas.microsoft.com/office/powerpoint/2010/main" val="1430490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pPr>
              <a:lnSpc>
                <a:spcPts val="19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エコーガイド下穿刺の普及にともない、橈骨動脈穿刺の合併症報告が増加しています。</a:t>
            </a:r>
          </a:p>
        </p:txBody>
      </p:sp>
      <p:sp>
        <p:nvSpPr>
          <p:cNvPr id="4" name="スライド番号プレースホルダー 3"/>
          <p:cNvSpPr>
            <a:spLocks noGrp="1"/>
          </p:cNvSpPr>
          <p:nvPr>
            <p:ph type="sldNum" sz="quarter" idx="10"/>
          </p:nvPr>
        </p:nvSpPr>
        <p:spPr/>
        <p:txBody>
          <a:bodyPr/>
          <a:lstStyle/>
          <a:p>
            <a:fld id="{EE03AD56-3751-49B6-9F62-46E2F96A5385}" type="slidenum">
              <a:rPr kumimoji="1" lang="ja-JP" altLang="en-US" smtClean="0"/>
              <a:t>28</a:t>
            </a:fld>
            <a:endParaRPr kumimoji="1" lang="ja-JP" altLang="en-US"/>
          </a:p>
        </p:txBody>
      </p:sp>
    </p:spTree>
    <p:extLst>
      <p:ext uri="{BB962C8B-B14F-4D97-AF65-F5344CB8AC3E}">
        <p14:creationId xmlns:p14="http://schemas.microsoft.com/office/powerpoint/2010/main" val="229476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B5BF78C-3453-402C-824F-320A4F735085}" type="datetimeFigureOut">
              <a:rPr kumimoji="1" lang="ja-JP" altLang="en-US" smtClean="0"/>
              <a:t>2022/9/3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9F9A5F5-533A-48B0-9FF6-EC91E6DEFFE0}" type="slidenum">
              <a:rPr kumimoji="1" lang="ja-JP" altLang="en-US" smtClean="0"/>
              <a:t>‹#›</a:t>
            </a:fld>
            <a:endParaRPr kumimoji="1" lang="ja-JP" altLang="en-US"/>
          </a:p>
        </p:txBody>
      </p:sp>
    </p:spTree>
    <p:extLst>
      <p:ext uri="{BB962C8B-B14F-4D97-AF65-F5344CB8AC3E}">
        <p14:creationId xmlns:p14="http://schemas.microsoft.com/office/powerpoint/2010/main" val="815822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B5BF78C-3453-402C-824F-320A4F735085}" type="datetimeFigureOut">
              <a:rPr kumimoji="1" lang="ja-JP" altLang="en-US" smtClean="0"/>
              <a:t>2022/9/3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9F9A5F5-533A-48B0-9FF6-EC91E6DEFFE0}" type="slidenum">
              <a:rPr kumimoji="1" lang="ja-JP" altLang="en-US" smtClean="0"/>
              <a:t>‹#›</a:t>
            </a:fld>
            <a:endParaRPr kumimoji="1" lang="ja-JP" altLang="en-US"/>
          </a:p>
        </p:txBody>
      </p:sp>
    </p:spTree>
    <p:extLst>
      <p:ext uri="{BB962C8B-B14F-4D97-AF65-F5344CB8AC3E}">
        <p14:creationId xmlns:p14="http://schemas.microsoft.com/office/powerpoint/2010/main" val="1493649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40"/>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B5BF78C-3453-402C-824F-320A4F735085}" type="datetimeFigureOut">
              <a:rPr kumimoji="1" lang="ja-JP" altLang="en-US" smtClean="0"/>
              <a:t>2022/9/3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9F9A5F5-533A-48B0-9FF6-EC91E6DEFFE0}" type="slidenum">
              <a:rPr kumimoji="1" lang="ja-JP" altLang="en-US" smtClean="0"/>
              <a:t>‹#›</a:t>
            </a:fld>
            <a:endParaRPr kumimoji="1" lang="ja-JP" altLang="en-US"/>
          </a:p>
        </p:txBody>
      </p:sp>
    </p:spTree>
    <p:extLst>
      <p:ext uri="{BB962C8B-B14F-4D97-AF65-F5344CB8AC3E}">
        <p14:creationId xmlns:p14="http://schemas.microsoft.com/office/powerpoint/2010/main" val="1631458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コンテンツ">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fld id="{A3032E39-2DD7-6341-87B9-9AB98FE36691}" type="slidenum">
              <a:rPr lang="en-US" smtClean="0"/>
              <a:pPr/>
              <a:t>‹#›</a:t>
            </a:fld>
            <a:endParaRPr lang="en-US" dirty="0"/>
          </a:p>
        </p:txBody>
      </p:sp>
      <p:sp>
        <p:nvSpPr>
          <p:cNvPr id="10" name="Footer Placeholder 9"/>
          <p:cNvSpPr>
            <a:spLocks noGrp="1"/>
          </p:cNvSpPr>
          <p:nvPr>
            <p:ph type="ftr" sz="quarter" idx="10"/>
          </p:nvPr>
        </p:nvSpPr>
        <p:spPr/>
        <p:txBody>
          <a:bodyPr/>
          <a:lstStyle/>
          <a:p>
            <a:r>
              <a:rPr lang="en-US"/>
              <a:t>Presentation template Japanese ver.  |   Aug 1, 2015   |   Confidential, for Internal Use Only</a:t>
            </a:r>
            <a:endParaRPr lang="en-US" dirty="0"/>
          </a:p>
        </p:txBody>
      </p:sp>
      <p:sp>
        <p:nvSpPr>
          <p:cNvPr id="6" name="Title 5"/>
          <p:cNvSpPr>
            <a:spLocks noGrp="1"/>
          </p:cNvSpPr>
          <p:nvPr>
            <p:ph type="title"/>
          </p:nvPr>
        </p:nvSpPr>
        <p:spPr>
          <a:xfrm>
            <a:off x="378370" y="373379"/>
            <a:ext cx="8381999" cy="266700"/>
          </a:xfrm>
        </p:spPr>
        <p:txBody>
          <a:bodyPr>
            <a:noAutofit/>
          </a:bodyPr>
          <a:lstStyle/>
          <a:p>
            <a:r>
              <a:rPr lang="ja-JP" altLang="en-US"/>
              <a:t>マスター タイトルの書式設定</a:t>
            </a:r>
            <a:endParaRPr lang="en-US" dirty="0"/>
          </a:p>
        </p:txBody>
      </p:sp>
      <p:sp>
        <p:nvSpPr>
          <p:cNvPr id="4" name="Text Placeholder 3"/>
          <p:cNvSpPr>
            <a:spLocks noGrp="1"/>
          </p:cNvSpPr>
          <p:nvPr>
            <p:ph type="body" sz="quarter" idx="12"/>
          </p:nvPr>
        </p:nvSpPr>
        <p:spPr>
          <a:xfrm>
            <a:off x="378370" y="625898"/>
            <a:ext cx="8381999" cy="266700"/>
          </a:xfrm>
        </p:spPr>
        <p:txBody>
          <a:bodyPr>
            <a:noAutofit/>
          </a:bodyPr>
          <a:lstStyle>
            <a:lvl1pPr marL="0">
              <a:lnSpc>
                <a:spcPts val="2000"/>
              </a:lnSpc>
              <a:spcAft>
                <a:spcPts val="0"/>
              </a:spcAft>
              <a:buFontTx/>
              <a:buNone/>
              <a:defRPr sz="2300" cap="all">
                <a:solidFill>
                  <a:schemeClr val="tx2"/>
                </a:solidFill>
                <a:latin typeface="Effra Light"/>
              </a:defRPr>
            </a:lvl1pPr>
            <a:lvl2pPr marL="0" indent="0">
              <a:lnSpc>
                <a:spcPts val="2000"/>
              </a:lnSpc>
              <a:spcAft>
                <a:spcPts val="0"/>
              </a:spcAft>
              <a:buFontTx/>
              <a:buNone/>
              <a:defRPr sz="2300" b="0" i="0" cap="all">
                <a:solidFill>
                  <a:schemeClr val="tx2"/>
                </a:solidFill>
                <a:latin typeface="Effra Light"/>
              </a:defRPr>
            </a:lvl2pPr>
            <a:lvl3pPr marL="0" indent="0">
              <a:lnSpc>
                <a:spcPts val="2000"/>
              </a:lnSpc>
              <a:spcAft>
                <a:spcPts val="0"/>
              </a:spcAft>
              <a:buFontTx/>
              <a:buNone/>
              <a:defRPr sz="2300" b="0" i="0" cap="all">
                <a:solidFill>
                  <a:schemeClr val="tx2"/>
                </a:solidFill>
                <a:latin typeface="Effra Light"/>
              </a:defRPr>
            </a:lvl3pPr>
            <a:lvl4pPr marL="0" indent="0">
              <a:lnSpc>
                <a:spcPts val="2000"/>
              </a:lnSpc>
              <a:spcAft>
                <a:spcPts val="0"/>
              </a:spcAft>
              <a:buFontTx/>
              <a:buNone/>
              <a:defRPr sz="2300" b="0" i="0" cap="all">
                <a:solidFill>
                  <a:schemeClr val="tx2"/>
                </a:solidFill>
                <a:latin typeface="Effra Light"/>
              </a:defRPr>
            </a:lvl4pPr>
            <a:lvl5pPr marL="0" indent="0">
              <a:lnSpc>
                <a:spcPts val="2000"/>
              </a:lnSpc>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1702644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 Col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fld id="{A3032E39-2DD7-6341-87B9-9AB98FE36691}" type="slidenum">
              <a:rPr lang="en-US" smtClean="0"/>
              <a:pPr/>
              <a:t>‹#›</a:t>
            </a:fld>
            <a:endParaRPr lang="en-US" dirty="0"/>
          </a:p>
        </p:txBody>
      </p:sp>
      <p:sp>
        <p:nvSpPr>
          <p:cNvPr id="10" name="Footer Placeholder 9"/>
          <p:cNvSpPr>
            <a:spLocks noGrp="1"/>
          </p:cNvSpPr>
          <p:nvPr>
            <p:ph type="ftr" sz="quarter" idx="10"/>
          </p:nvPr>
        </p:nvSpPr>
        <p:spPr/>
        <p:txBody>
          <a:bodyPr/>
          <a:lstStyle/>
          <a:p>
            <a:r>
              <a:rPr lang="en-US"/>
              <a:t>Presentation template Japanese ver.  |   Aug 1, 2015   |   Confidential, for Internal Use Only</a:t>
            </a:r>
            <a:endParaRPr lang="en-US" dirty="0"/>
          </a:p>
        </p:txBody>
      </p:sp>
      <p:sp>
        <p:nvSpPr>
          <p:cNvPr id="9" name="Title 8"/>
          <p:cNvSpPr>
            <a:spLocks noGrp="1"/>
          </p:cNvSpPr>
          <p:nvPr>
            <p:ph type="title"/>
          </p:nvPr>
        </p:nvSpPr>
        <p:spPr>
          <a:xfrm>
            <a:off x="378369" y="371678"/>
            <a:ext cx="8382001" cy="266700"/>
          </a:xfrm>
        </p:spPr>
        <p:txBody>
          <a:bodyPr/>
          <a:lstStyle>
            <a:lvl1pPr>
              <a:lnSpc>
                <a:spcPts val="2000"/>
              </a:lnSpc>
              <a:spcBef>
                <a:spcPts val="0"/>
              </a:spcBef>
              <a:spcAft>
                <a:spcPts val="0"/>
              </a:spcAft>
              <a:defRPr/>
            </a:lvl1pPr>
          </a:lstStyle>
          <a:p>
            <a:r>
              <a:rPr lang="ja-JP" altLang="en-US"/>
              <a:t>マスター タイトルの書式設定</a:t>
            </a:r>
            <a:endParaRPr lang="en-US" dirty="0"/>
          </a:p>
        </p:txBody>
      </p:sp>
      <p:sp>
        <p:nvSpPr>
          <p:cNvPr id="7" name="Text Placeholder 3"/>
          <p:cNvSpPr>
            <a:spLocks noGrp="1"/>
          </p:cNvSpPr>
          <p:nvPr>
            <p:ph type="body" sz="quarter" idx="13"/>
          </p:nvPr>
        </p:nvSpPr>
        <p:spPr>
          <a:xfrm>
            <a:off x="378369" y="624840"/>
            <a:ext cx="8382001" cy="266700"/>
          </a:xfrm>
        </p:spPr>
        <p:txBody>
          <a:bodyPr>
            <a:noAutofit/>
          </a:bodyPr>
          <a:lstStyle>
            <a:lvl1pPr marL="0">
              <a:lnSpc>
                <a:spcPts val="2000"/>
              </a:lnSpc>
              <a:spcBef>
                <a:spcPts val="0"/>
              </a:spcBef>
              <a:spcAft>
                <a:spcPts val="0"/>
              </a:spcAft>
              <a:buFontTx/>
              <a:buNone/>
              <a:defRPr sz="2300" cap="all">
                <a:solidFill>
                  <a:schemeClr val="tx2"/>
                </a:solidFill>
                <a:latin typeface="Effra Light"/>
              </a:defRPr>
            </a:lvl1pPr>
            <a:lvl2pPr marL="0" indent="0">
              <a:lnSpc>
                <a:spcPts val="2000"/>
              </a:lnSpc>
              <a:spcBef>
                <a:spcPts val="0"/>
              </a:spcBef>
              <a:spcAft>
                <a:spcPts val="0"/>
              </a:spcAft>
              <a:buFontTx/>
              <a:buNone/>
              <a:defRPr sz="2300" b="0" i="0" cap="all">
                <a:solidFill>
                  <a:schemeClr val="tx2"/>
                </a:solidFill>
                <a:latin typeface="Effra Light"/>
              </a:defRPr>
            </a:lvl2pPr>
            <a:lvl3pPr marL="0" indent="0">
              <a:lnSpc>
                <a:spcPts val="2000"/>
              </a:lnSpc>
              <a:spcBef>
                <a:spcPts val="0"/>
              </a:spcBef>
              <a:spcAft>
                <a:spcPts val="0"/>
              </a:spcAft>
              <a:buFontTx/>
              <a:buNone/>
              <a:defRPr sz="2300" b="0" i="0" cap="all">
                <a:solidFill>
                  <a:schemeClr val="tx2"/>
                </a:solidFill>
                <a:latin typeface="Effra Light"/>
              </a:defRPr>
            </a:lvl3pPr>
            <a:lvl4pPr marL="0" indent="0">
              <a:lnSpc>
                <a:spcPts val="2000"/>
              </a:lnSpc>
              <a:spcBef>
                <a:spcPts val="0"/>
              </a:spcBef>
              <a:spcAft>
                <a:spcPts val="0"/>
              </a:spcAft>
              <a:buFontTx/>
              <a:buNone/>
              <a:defRPr sz="2300" b="0" i="0" cap="all">
                <a:solidFill>
                  <a:schemeClr val="tx2"/>
                </a:solidFill>
                <a:latin typeface="Effra Light"/>
              </a:defRPr>
            </a:lvl4pPr>
            <a:lvl5pPr marL="0" indent="0">
              <a:lnSpc>
                <a:spcPts val="2000"/>
              </a:lnSpc>
              <a:spcBef>
                <a:spcPts val="0"/>
              </a:spcBef>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3" name="Content Placeholder 2"/>
          <p:cNvSpPr>
            <a:spLocks noGrp="1"/>
          </p:cNvSpPr>
          <p:nvPr>
            <p:ph idx="1"/>
          </p:nvPr>
        </p:nvSpPr>
        <p:spPr>
          <a:xfrm>
            <a:off x="378355" y="1330855"/>
            <a:ext cx="4192323" cy="4573323"/>
          </a:xfrm>
        </p:spPr>
        <p:txBody>
          <a:bodyPr rIns="15231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Content Placeholder 2"/>
          <p:cNvSpPr>
            <a:spLocks noGrp="1"/>
          </p:cNvSpPr>
          <p:nvPr>
            <p:ph idx="12"/>
          </p:nvPr>
        </p:nvSpPr>
        <p:spPr>
          <a:xfrm>
            <a:off x="4570678" y="1330855"/>
            <a:ext cx="4189677" cy="4573323"/>
          </a:xfrm>
        </p:spPr>
        <p:txBody>
          <a:bodyPr rIns="15231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2188963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B5BF78C-3453-402C-824F-320A4F735085}" type="datetimeFigureOut">
              <a:rPr kumimoji="1" lang="ja-JP" altLang="en-US" smtClean="0"/>
              <a:t>2022/9/3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9F9A5F5-533A-48B0-9FF6-EC91E6DEFFE0}" type="slidenum">
              <a:rPr kumimoji="1" lang="ja-JP" altLang="en-US" smtClean="0"/>
              <a:t>‹#›</a:t>
            </a:fld>
            <a:endParaRPr kumimoji="1" lang="ja-JP" altLang="en-US"/>
          </a:p>
        </p:txBody>
      </p:sp>
    </p:spTree>
    <p:extLst>
      <p:ext uri="{BB962C8B-B14F-4D97-AF65-F5344CB8AC3E}">
        <p14:creationId xmlns:p14="http://schemas.microsoft.com/office/powerpoint/2010/main" val="3004440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FB5BF78C-3453-402C-824F-320A4F735085}" type="datetimeFigureOut">
              <a:rPr kumimoji="1" lang="ja-JP" altLang="en-US" smtClean="0"/>
              <a:t>2022/9/3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9F9A5F5-533A-48B0-9FF6-EC91E6DEFFE0}" type="slidenum">
              <a:rPr kumimoji="1" lang="ja-JP" altLang="en-US" smtClean="0"/>
              <a:t>‹#›</a:t>
            </a:fld>
            <a:endParaRPr kumimoji="1" lang="ja-JP" altLang="en-US"/>
          </a:p>
        </p:txBody>
      </p:sp>
    </p:spTree>
    <p:extLst>
      <p:ext uri="{BB962C8B-B14F-4D97-AF65-F5344CB8AC3E}">
        <p14:creationId xmlns:p14="http://schemas.microsoft.com/office/powerpoint/2010/main" val="3540375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FB5BF78C-3453-402C-824F-320A4F735085}" type="datetimeFigureOut">
              <a:rPr kumimoji="1" lang="ja-JP" altLang="en-US" smtClean="0"/>
              <a:t>2022/9/3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9F9A5F5-533A-48B0-9FF6-EC91E6DEFFE0}" type="slidenum">
              <a:rPr kumimoji="1" lang="ja-JP" altLang="en-US" smtClean="0"/>
              <a:t>‹#›</a:t>
            </a:fld>
            <a:endParaRPr kumimoji="1" lang="ja-JP" altLang="en-US"/>
          </a:p>
        </p:txBody>
      </p:sp>
    </p:spTree>
    <p:extLst>
      <p:ext uri="{BB962C8B-B14F-4D97-AF65-F5344CB8AC3E}">
        <p14:creationId xmlns:p14="http://schemas.microsoft.com/office/powerpoint/2010/main" val="3698931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FB5BF78C-3453-402C-824F-320A4F735085}" type="datetimeFigureOut">
              <a:rPr kumimoji="1" lang="ja-JP" altLang="en-US" smtClean="0"/>
              <a:t>2022/9/3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9F9A5F5-533A-48B0-9FF6-EC91E6DEFFE0}" type="slidenum">
              <a:rPr kumimoji="1" lang="ja-JP" altLang="en-US" smtClean="0"/>
              <a:t>‹#›</a:t>
            </a:fld>
            <a:endParaRPr kumimoji="1" lang="ja-JP" altLang="en-US"/>
          </a:p>
        </p:txBody>
      </p:sp>
    </p:spTree>
    <p:extLst>
      <p:ext uri="{BB962C8B-B14F-4D97-AF65-F5344CB8AC3E}">
        <p14:creationId xmlns:p14="http://schemas.microsoft.com/office/powerpoint/2010/main" val="4135540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B5BF78C-3453-402C-824F-320A4F735085}" type="datetimeFigureOut">
              <a:rPr kumimoji="1" lang="ja-JP" altLang="en-US" smtClean="0"/>
              <a:t>2022/9/3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9F9A5F5-533A-48B0-9FF6-EC91E6DEFFE0}" type="slidenum">
              <a:rPr kumimoji="1" lang="ja-JP" altLang="en-US" smtClean="0"/>
              <a:t>‹#›</a:t>
            </a:fld>
            <a:endParaRPr kumimoji="1" lang="ja-JP" altLang="en-US"/>
          </a:p>
        </p:txBody>
      </p:sp>
    </p:spTree>
    <p:extLst>
      <p:ext uri="{BB962C8B-B14F-4D97-AF65-F5344CB8AC3E}">
        <p14:creationId xmlns:p14="http://schemas.microsoft.com/office/powerpoint/2010/main" val="3029703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B5BF78C-3453-402C-824F-320A4F735085}" type="datetimeFigureOut">
              <a:rPr kumimoji="1" lang="ja-JP" altLang="en-US" smtClean="0"/>
              <a:t>2022/9/3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9F9A5F5-533A-48B0-9FF6-EC91E6DEFFE0}" type="slidenum">
              <a:rPr kumimoji="1" lang="ja-JP" altLang="en-US" smtClean="0"/>
              <a:t>‹#›</a:t>
            </a:fld>
            <a:endParaRPr kumimoji="1" lang="ja-JP" altLang="en-US"/>
          </a:p>
        </p:txBody>
      </p:sp>
    </p:spTree>
    <p:extLst>
      <p:ext uri="{BB962C8B-B14F-4D97-AF65-F5344CB8AC3E}">
        <p14:creationId xmlns:p14="http://schemas.microsoft.com/office/powerpoint/2010/main" val="3682644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B5BF78C-3453-402C-824F-320A4F735085}" type="datetimeFigureOut">
              <a:rPr kumimoji="1" lang="ja-JP" altLang="en-US" smtClean="0"/>
              <a:t>2022/9/3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9F9A5F5-533A-48B0-9FF6-EC91E6DEFFE0}" type="slidenum">
              <a:rPr kumimoji="1" lang="ja-JP" altLang="en-US" smtClean="0"/>
              <a:t>‹#›</a:t>
            </a:fld>
            <a:endParaRPr kumimoji="1" lang="ja-JP" altLang="en-US"/>
          </a:p>
        </p:txBody>
      </p:sp>
    </p:spTree>
    <p:extLst>
      <p:ext uri="{BB962C8B-B14F-4D97-AF65-F5344CB8AC3E}">
        <p14:creationId xmlns:p14="http://schemas.microsoft.com/office/powerpoint/2010/main" val="3345171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B5BF78C-3453-402C-824F-320A4F735085}" type="datetimeFigureOut">
              <a:rPr kumimoji="1" lang="ja-JP" altLang="en-US" smtClean="0"/>
              <a:t>2022/9/3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9F9A5F5-533A-48B0-9FF6-EC91E6DEFFE0}" type="slidenum">
              <a:rPr kumimoji="1" lang="ja-JP" altLang="en-US" smtClean="0"/>
              <a:t>‹#›</a:t>
            </a:fld>
            <a:endParaRPr kumimoji="1" lang="ja-JP" altLang="en-US"/>
          </a:p>
        </p:txBody>
      </p:sp>
    </p:spTree>
    <p:extLst>
      <p:ext uri="{BB962C8B-B14F-4D97-AF65-F5344CB8AC3E}">
        <p14:creationId xmlns:p14="http://schemas.microsoft.com/office/powerpoint/2010/main" val="3256153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5BF78C-3453-402C-824F-320A4F735085}" type="datetimeFigureOut">
              <a:rPr kumimoji="1" lang="ja-JP" altLang="en-US" smtClean="0"/>
              <a:t>2022/9/3</a:t>
            </a:fld>
            <a:endParaRPr kumimoji="1" lang="ja-JP" altLang="en-US"/>
          </a:p>
        </p:txBody>
      </p:sp>
      <p:sp>
        <p:nvSpPr>
          <p:cNvPr id="5" name="フッター プレースホルダー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F9A5F5-533A-48B0-9FF6-EC91E6DEFFE0}" type="slidenum">
              <a:rPr kumimoji="1" lang="ja-JP" altLang="en-US" smtClean="0"/>
              <a:t>‹#›</a:t>
            </a:fld>
            <a:endParaRPr kumimoji="1" lang="ja-JP" altLang="en-US"/>
          </a:p>
        </p:txBody>
      </p:sp>
    </p:spTree>
    <p:extLst>
      <p:ext uri="{BB962C8B-B14F-4D97-AF65-F5344CB8AC3E}">
        <p14:creationId xmlns:p14="http://schemas.microsoft.com/office/powerpoint/2010/main" val="177484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media" Target="../media/media2.wmv"/><Relationship Id="rId7" Type="http://schemas.openxmlformats.org/officeDocument/2006/relationships/image" Target="../media/image17.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6.png"/><Relationship Id="rId5" Type="http://schemas.openxmlformats.org/officeDocument/2006/relationships/slideLayout" Target="../slideLayouts/slideLayout12.xml"/><Relationship Id="rId4" Type="http://schemas.openxmlformats.org/officeDocument/2006/relationships/video" Target="../media/media2.wmv"/></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fontScale="90000"/>
          </a:bodyPr>
          <a:lstStyle/>
          <a:p>
            <a:r>
              <a:rPr kumimoji="1" lang="en-US" altLang="ja-JP" dirty="0">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dirty="0">
                <a:latin typeface="Meiryo UI" panose="020B0604030504040204" pitchFamily="50" charset="-128"/>
                <a:ea typeface="Meiryo UI" panose="020B0604030504040204" pitchFamily="50" charset="-128"/>
                <a:cs typeface="Meiryo UI" panose="020B0604030504040204" pitchFamily="50" charset="-128"/>
              </a:rPr>
              <a:t>年度　</a:t>
            </a:r>
            <a:br>
              <a:rPr kumimoji="1" lang="en-US" altLang="ja-JP" dirty="0">
                <a:latin typeface="Meiryo UI" panose="020B0604030504040204" pitchFamily="50" charset="-128"/>
                <a:ea typeface="Meiryo UI" panose="020B0604030504040204" pitchFamily="50" charset="-128"/>
                <a:cs typeface="Meiryo UI" panose="020B0604030504040204" pitchFamily="50" charset="-128"/>
              </a:rPr>
            </a:br>
            <a:r>
              <a:rPr kumimoji="1" lang="ja-JP" altLang="en-US" dirty="0">
                <a:latin typeface="Meiryo UI" panose="020B0604030504040204" pitchFamily="50" charset="-128"/>
                <a:ea typeface="Meiryo UI" panose="020B0604030504040204" pitchFamily="50" charset="-128"/>
                <a:cs typeface="Meiryo UI" panose="020B0604030504040204" pitchFamily="50" charset="-128"/>
              </a:rPr>
              <a:t>　</a:t>
            </a:r>
            <a:br>
              <a:rPr kumimoji="1" lang="en-US" altLang="ja-JP" dirty="0">
                <a:latin typeface="Meiryo UI" panose="020B0604030504040204" pitchFamily="50" charset="-128"/>
                <a:ea typeface="Meiryo UI" panose="020B0604030504040204" pitchFamily="50" charset="-128"/>
                <a:cs typeface="Meiryo UI" panose="020B0604030504040204" pitchFamily="50" charset="-128"/>
              </a:rPr>
            </a:br>
            <a:r>
              <a:rPr kumimoji="1" lang="ja-JP" altLang="en-US" dirty="0">
                <a:latin typeface="Meiryo UI" panose="020B0604030504040204" pitchFamily="50" charset="-128"/>
                <a:ea typeface="Meiryo UI" panose="020B0604030504040204" pitchFamily="50" charset="-128"/>
                <a:cs typeface="Meiryo UI" panose="020B0604030504040204" pitchFamily="50" charset="-128"/>
              </a:rPr>
              <a:t>安全な</a:t>
            </a:r>
            <a:r>
              <a:rPr lang="ja-JP" altLang="en-US" dirty="0">
                <a:latin typeface="Meiryo UI" panose="020B0604030504040204" pitchFamily="50" charset="-128"/>
                <a:ea typeface="Meiryo UI" panose="020B0604030504040204" pitchFamily="50" charset="-128"/>
                <a:cs typeface="Meiryo UI" panose="020B0604030504040204" pitchFamily="50" charset="-128"/>
              </a:rPr>
              <a:t>中心静脈カテーテル穿刺</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サブタイトル 2"/>
          <p:cNvSpPr>
            <a:spLocks noGrp="1"/>
          </p:cNvSpPr>
          <p:nvPr>
            <p:ph type="subTitle" idx="1"/>
          </p:nvPr>
        </p:nvSpPr>
        <p:spPr/>
        <p:txBody>
          <a:bodyPr>
            <a:normAutofit/>
          </a:bodyPr>
          <a:lstStyle/>
          <a:p>
            <a:pPr algn="r"/>
            <a:endParaRPr kumimoji="1" lang="en-US" altLang="ja-JP" dirty="0"/>
          </a:p>
          <a:p>
            <a:pPr algn="r"/>
            <a:r>
              <a:rPr kumimoji="1" lang="ja-JP" altLang="en-US" dirty="0"/>
              <a:t>麻酔科蘇生科</a:t>
            </a:r>
            <a:endParaRPr kumimoji="1" lang="en-US" altLang="ja-JP" dirty="0"/>
          </a:p>
          <a:p>
            <a:pPr algn="r"/>
            <a:r>
              <a:rPr lang="ja-JP" altLang="en-US" dirty="0"/>
              <a:t>谷川義則</a:t>
            </a:r>
            <a:endParaRPr kumimoji="1" lang="ja-JP" altLang="en-US" dirty="0"/>
          </a:p>
        </p:txBody>
      </p:sp>
    </p:spTree>
    <p:extLst>
      <p:ext uri="{BB962C8B-B14F-4D97-AF65-F5344CB8AC3E}">
        <p14:creationId xmlns:p14="http://schemas.microsoft.com/office/powerpoint/2010/main" val="500430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3600" dirty="0">
                <a:latin typeface="Meiryo UI" panose="020B0604030504040204" pitchFamily="50" charset="-128"/>
                <a:ea typeface="Meiryo UI" panose="020B0604030504040204" pitchFamily="50" charset="-128"/>
                <a:cs typeface="Meiryo UI" panose="020B0604030504040204" pitchFamily="50" charset="-128"/>
              </a:rPr>
              <a:t>中心静脈カテーテル留置時機械的合併症</a:t>
            </a:r>
          </a:p>
        </p:txBody>
      </p:sp>
      <p:sp>
        <p:nvSpPr>
          <p:cNvPr id="8" name="Text Box 4"/>
          <p:cNvSpPr txBox="1">
            <a:spLocks noChangeArrowheads="1"/>
          </p:cNvSpPr>
          <p:nvPr/>
        </p:nvSpPr>
        <p:spPr bwMode="auto">
          <a:xfrm>
            <a:off x="287524" y="5877272"/>
            <a:ext cx="8568952" cy="584755"/>
          </a:xfrm>
          <a:prstGeom prst="rect">
            <a:avLst/>
          </a:prstGeom>
          <a:noFill/>
          <a:ln w="9525">
            <a:noFill/>
            <a:miter lim="800000"/>
            <a:headEnd/>
            <a:tailEnd/>
          </a:ln>
          <a:effectLst/>
        </p:spPr>
        <p:txBody>
          <a:bodyPr wrap="square" lIns="91417" tIns="45710" rIns="91417" bIns="45710">
            <a:spAutoFit/>
          </a:bodyPr>
          <a:lstStyle/>
          <a:p>
            <a:pPr defTabSz="456938"/>
            <a:endParaRPr kumimoji="0" lang="ja-JP" altLang="en-US" sz="1600" dirty="0">
              <a:solidFill>
                <a:srgbClr val="001E46"/>
              </a:solidFill>
              <a:latin typeface="Meiryo UI"/>
              <a:ea typeface="Meiryo UI"/>
              <a:cs typeface="Meiryo UI" panose="020B0604030504040204" pitchFamily="50" charset="-128"/>
            </a:endParaRPr>
          </a:p>
          <a:p>
            <a:pPr defTabSz="456938"/>
            <a:r>
              <a:rPr kumimoji="0" lang="ja-JP" altLang="en-US" sz="800" dirty="0">
                <a:solidFill>
                  <a:srgbClr val="001E46"/>
                </a:solidFill>
                <a:latin typeface="Meiryo UI"/>
                <a:ea typeface="Meiryo UI"/>
                <a:cs typeface="Meiryo UI" panose="020B0604030504040204" pitchFamily="50" charset="-128"/>
              </a:rPr>
              <a:t>（名古屋大学医療安全管理室資料：</a:t>
            </a:r>
          </a:p>
          <a:p>
            <a:pPr defTabSz="456938"/>
            <a:r>
              <a:rPr kumimoji="0" lang="ja-JP" altLang="en-US" sz="800" dirty="0">
                <a:solidFill>
                  <a:srgbClr val="001E46"/>
                </a:solidFill>
                <a:latin typeface="Meiryo UI"/>
                <a:ea typeface="Meiryo UI"/>
                <a:cs typeface="Meiryo UI" panose="020B0604030504040204" pitchFamily="50" charset="-128"/>
              </a:rPr>
              <a:t>　</a:t>
            </a:r>
            <a:r>
              <a:rPr kumimoji="0" lang="en-US" altLang="ja-JP" sz="800" dirty="0" err="1">
                <a:solidFill>
                  <a:srgbClr val="001E46"/>
                </a:solidFill>
                <a:latin typeface="Meiryo UI"/>
                <a:ea typeface="Meiryo UI"/>
                <a:cs typeface="Meiryo UI" panose="020B0604030504040204" pitchFamily="50" charset="-128"/>
              </a:rPr>
              <a:t>Merrer</a:t>
            </a:r>
            <a:r>
              <a:rPr kumimoji="0" lang="en-US" altLang="ja-JP" sz="800" dirty="0">
                <a:solidFill>
                  <a:srgbClr val="001E46"/>
                </a:solidFill>
                <a:latin typeface="Meiryo UI"/>
                <a:ea typeface="Meiryo UI"/>
                <a:cs typeface="Meiryo UI" panose="020B0604030504040204" pitchFamily="50" charset="-128"/>
              </a:rPr>
              <a:t> et al.,</a:t>
            </a:r>
            <a:r>
              <a:rPr kumimoji="0" lang="en-US" altLang="ja-JP" sz="800" dirty="0" err="1">
                <a:solidFill>
                  <a:srgbClr val="001E46"/>
                </a:solidFill>
                <a:latin typeface="Meiryo UI"/>
                <a:ea typeface="Meiryo UI"/>
                <a:cs typeface="Meiryo UI" panose="020B0604030504040204" pitchFamily="50" charset="-128"/>
              </a:rPr>
              <a:t>Sznajder</a:t>
            </a:r>
            <a:r>
              <a:rPr kumimoji="0" lang="en-US" altLang="ja-JP" sz="800" dirty="0">
                <a:solidFill>
                  <a:srgbClr val="001E46"/>
                </a:solidFill>
                <a:latin typeface="Meiryo UI"/>
                <a:ea typeface="Meiryo UI"/>
                <a:cs typeface="Meiryo UI" panose="020B0604030504040204" pitchFamily="50" charset="-128"/>
              </a:rPr>
              <a:t> et </a:t>
            </a:r>
            <a:r>
              <a:rPr kumimoji="0" lang="en-US" altLang="ja-JP" sz="800" dirty="0" err="1">
                <a:solidFill>
                  <a:srgbClr val="001E46"/>
                </a:solidFill>
                <a:latin typeface="Meiryo UI"/>
                <a:ea typeface="Meiryo UI"/>
                <a:cs typeface="Meiryo UI" panose="020B0604030504040204" pitchFamily="50" charset="-128"/>
              </a:rPr>
              <a:t>al.,Mansfield</a:t>
            </a:r>
            <a:r>
              <a:rPr kumimoji="0" lang="en-US" altLang="ja-JP" sz="800" dirty="0">
                <a:solidFill>
                  <a:srgbClr val="001E46"/>
                </a:solidFill>
                <a:latin typeface="Meiryo UI"/>
                <a:ea typeface="Meiryo UI"/>
                <a:cs typeface="Meiryo UI" panose="020B0604030504040204" pitchFamily="50" charset="-128"/>
              </a:rPr>
              <a:t> et al., Martin et al., </a:t>
            </a:r>
            <a:r>
              <a:rPr kumimoji="0" lang="en-US" altLang="ja-JP" sz="800" dirty="0" err="1">
                <a:solidFill>
                  <a:srgbClr val="001E46"/>
                </a:solidFill>
                <a:latin typeface="Meiryo UI"/>
                <a:ea typeface="Meiryo UI"/>
                <a:cs typeface="Meiryo UI" panose="020B0604030504040204" pitchFamily="50" charset="-128"/>
              </a:rPr>
              <a:t>Durbec</a:t>
            </a:r>
            <a:r>
              <a:rPr kumimoji="0" lang="en-US" altLang="ja-JP" sz="800" dirty="0">
                <a:solidFill>
                  <a:srgbClr val="001E46"/>
                </a:solidFill>
                <a:latin typeface="Meiryo UI"/>
                <a:ea typeface="Meiryo UI"/>
                <a:cs typeface="Meiryo UI" panose="020B0604030504040204" pitchFamily="50" charset="-128"/>
              </a:rPr>
              <a:t> et al., and </a:t>
            </a:r>
            <a:r>
              <a:rPr kumimoji="0" lang="en-US" altLang="ja-JP" sz="800" dirty="0" err="1">
                <a:solidFill>
                  <a:srgbClr val="001E46"/>
                </a:solidFill>
                <a:latin typeface="Meiryo UI"/>
                <a:ea typeface="Meiryo UI"/>
                <a:cs typeface="Meiryo UI" panose="020B0604030504040204" pitchFamily="50" charset="-128"/>
              </a:rPr>
              <a:t>Timsit</a:t>
            </a:r>
            <a:r>
              <a:rPr kumimoji="0" lang="en-US" altLang="ja-JP" sz="800" dirty="0">
                <a:solidFill>
                  <a:srgbClr val="001E46"/>
                </a:solidFill>
                <a:latin typeface="Meiryo UI"/>
                <a:ea typeface="Meiryo UI"/>
                <a:cs typeface="Meiryo UI" panose="020B0604030504040204" pitchFamily="50" charset="-128"/>
              </a:rPr>
              <a:t> et al., NA denotes not applicable)</a:t>
            </a:r>
          </a:p>
        </p:txBody>
      </p:sp>
      <p:graphicFrame>
        <p:nvGraphicFramePr>
          <p:cNvPr id="3" name="表 2"/>
          <p:cNvGraphicFramePr>
            <a:graphicFrameLocks noGrp="1"/>
          </p:cNvGraphicFramePr>
          <p:nvPr>
            <p:extLst>
              <p:ext uri="{D42A27DB-BD31-4B8C-83A1-F6EECF244321}">
                <p14:modId xmlns:p14="http://schemas.microsoft.com/office/powerpoint/2010/main" val="3694788178"/>
              </p:ext>
            </p:extLst>
          </p:nvPr>
        </p:nvGraphicFramePr>
        <p:xfrm>
          <a:off x="650400" y="1446572"/>
          <a:ext cx="8003232" cy="4536504"/>
        </p:xfrm>
        <a:graphic>
          <a:graphicData uri="http://schemas.openxmlformats.org/drawingml/2006/table">
            <a:tbl>
              <a:tblPr firstRow="1" bandRow="1">
                <a:tableStyleId>{7E9639D4-E3E2-4D34-9284-5A2195B3D0D7}</a:tableStyleId>
              </a:tblPr>
              <a:tblGrid>
                <a:gridCol w="2000808">
                  <a:extLst>
                    <a:ext uri="{9D8B030D-6E8A-4147-A177-3AD203B41FA5}">
                      <a16:colId xmlns:a16="http://schemas.microsoft.com/office/drawing/2014/main" val="3881216227"/>
                    </a:ext>
                  </a:extLst>
                </a:gridCol>
                <a:gridCol w="2000808">
                  <a:extLst>
                    <a:ext uri="{9D8B030D-6E8A-4147-A177-3AD203B41FA5}">
                      <a16:colId xmlns:a16="http://schemas.microsoft.com/office/drawing/2014/main" val="1721604639"/>
                    </a:ext>
                  </a:extLst>
                </a:gridCol>
                <a:gridCol w="2000808">
                  <a:extLst>
                    <a:ext uri="{9D8B030D-6E8A-4147-A177-3AD203B41FA5}">
                      <a16:colId xmlns:a16="http://schemas.microsoft.com/office/drawing/2014/main" val="1230046195"/>
                    </a:ext>
                  </a:extLst>
                </a:gridCol>
                <a:gridCol w="2000808">
                  <a:extLst>
                    <a:ext uri="{9D8B030D-6E8A-4147-A177-3AD203B41FA5}">
                      <a16:colId xmlns:a16="http://schemas.microsoft.com/office/drawing/2014/main" val="1654482923"/>
                    </a:ext>
                  </a:extLst>
                </a:gridCol>
              </a:tblGrid>
              <a:tr h="756084">
                <a:tc>
                  <a:txBody>
                    <a:bodyPr/>
                    <a:lstStyle/>
                    <a:p>
                      <a:pPr algn="ctr"/>
                      <a:endParaRPr kumimoji="1" lang="ja-JP" altLang="en-US" sz="2400" dirty="0"/>
                    </a:p>
                  </a:txBody>
                  <a:tcPr anchor="ctr"/>
                </a:tc>
                <a:tc>
                  <a:txBody>
                    <a:bodyPr/>
                    <a:lstStyle/>
                    <a:p>
                      <a:pPr algn="ctr"/>
                      <a:r>
                        <a:rPr kumimoji="1" lang="ja-JP" altLang="en-US" sz="2400" dirty="0"/>
                        <a:t>内頚静脈</a:t>
                      </a:r>
                    </a:p>
                  </a:txBody>
                  <a:tcPr anchor="ctr"/>
                </a:tc>
                <a:tc>
                  <a:txBody>
                    <a:bodyPr/>
                    <a:lstStyle/>
                    <a:p>
                      <a:pPr algn="ctr"/>
                      <a:r>
                        <a:rPr kumimoji="1" lang="ja-JP" altLang="en-US" sz="2400" dirty="0"/>
                        <a:t>鎖骨下静脈</a:t>
                      </a:r>
                    </a:p>
                  </a:txBody>
                  <a:tcPr anchor="ctr"/>
                </a:tc>
                <a:tc>
                  <a:txBody>
                    <a:bodyPr/>
                    <a:lstStyle/>
                    <a:p>
                      <a:pPr algn="ctr"/>
                      <a:r>
                        <a:rPr kumimoji="1" lang="ja-JP" altLang="en-US" sz="2400" dirty="0"/>
                        <a:t>大腿静脈</a:t>
                      </a:r>
                    </a:p>
                  </a:txBody>
                  <a:tcPr anchor="ctr"/>
                </a:tc>
                <a:extLst>
                  <a:ext uri="{0D108BD9-81ED-4DB2-BD59-A6C34878D82A}">
                    <a16:rowId xmlns:a16="http://schemas.microsoft.com/office/drawing/2014/main" val="1235153993"/>
                  </a:ext>
                </a:extLst>
              </a:tr>
              <a:tr h="756084">
                <a:tc>
                  <a:txBody>
                    <a:bodyPr/>
                    <a:lstStyle/>
                    <a:p>
                      <a:pPr algn="ctr"/>
                      <a:r>
                        <a:rPr kumimoji="1" lang="ja-JP" altLang="en-US" sz="2400" dirty="0"/>
                        <a:t>動脈穿刺</a:t>
                      </a:r>
                    </a:p>
                  </a:txBody>
                  <a:tcPr anchor="ctr"/>
                </a:tc>
                <a:tc>
                  <a:txBody>
                    <a:bodyPr/>
                    <a:lstStyle/>
                    <a:p>
                      <a:pPr algn="ctr"/>
                      <a:r>
                        <a:rPr kumimoji="1" lang="en-US" altLang="ja-JP" sz="2400" dirty="0">
                          <a:solidFill>
                            <a:srgbClr val="FF0000"/>
                          </a:solidFill>
                        </a:rPr>
                        <a:t>6.3-9.4</a:t>
                      </a:r>
                      <a:endParaRPr kumimoji="1" lang="ja-JP" altLang="en-US" sz="2400" dirty="0">
                        <a:solidFill>
                          <a:srgbClr val="FF0000"/>
                        </a:solidFill>
                      </a:endParaRPr>
                    </a:p>
                  </a:txBody>
                  <a:tcPr anchor="ctr"/>
                </a:tc>
                <a:tc>
                  <a:txBody>
                    <a:bodyPr/>
                    <a:lstStyle/>
                    <a:p>
                      <a:pPr algn="ctr"/>
                      <a:r>
                        <a:rPr kumimoji="1" lang="en-US" altLang="ja-JP" sz="2400" dirty="0"/>
                        <a:t>3.1-4.9</a:t>
                      </a:r>
                      <a:endParaRPr kumimoji="1" lang="ja-JP" altLang="en-US" sz="2400" dirty="0"/>
                    </a:p>
                  </a:txBody>
                  <a:tcPr anchor="ctr"/>
                </a:tc>
                <a:tc>
                  <a:txBody>
                    <a:bodyPr/>
                    <a:lstStyle/>
                    <a:p>
                      <a:pPr algn="ctr"/>
                      <a:r>
                        <a:rPr kumimoji="1" lang="en-US" altLang="ja-JP" sz="2400" dirty="0"/>
                        <a:t>9.0-15</a:t>
                      </a:r>
                      <a:endParaRPr kumimoji="1" lang="ja-JP" altLang="en-US" sz="2400" dirty="0"/>
                    </a:p>
                  </a:txBody>
                  <a:tcPr anchor="ctr"/>
                </a:tc>
                <a:extLst>
                  <a:ext uri="{0D108BD9-81ED-4DB2-BD59-A6C34878D82A}">
                    <a16:rowId xmlns:a16="http://schemas.microsoft.com/office/drawing/2014/main" val="4019468849"/>
                  </a:ext>
                </a:extLst>
              </a:tr>
              <a:tr h="756084">
                <a:tc>
                  <a:txBody>
                    <a:bodyPr/>
                    <a:lstStyle/>
                    <a:p>
                      <a:pPr algn="ctr"/>
                      <a:r>
                        <a:rPr kumimoji="1" lang="ja-JP" altLang="en-US" sz="2400" dirty="0"/>
                        <a:t>血腫</a:t>
                      </a:r>
                    </a:p>
                  </a:txBody>
                  <a:tcPr anchor="ctr"/>
                </a:tc>
                <a:tc>
                  <a:txBody>
                    <a:bodyPr/>
                    <a:lstStyle/>
                    <a:p>
                      <a:pPr algn="ctr"/>
                      <a:r>
                        <a:rPr kumimoji="1" lang="en-US" altLang="ja-JP" sz="2400" dirty="0"/>
                        <a:t>&lt; 0.1-0.2</a:t>
                      </a:r>
                      <a:endParaRPr kumimoji="1" lang="ja-JP" altLang="en-US" sz="2400" dirty="0"/>
                    </a:p>
                  </a:txBody>
                  <a:tcPr anchor="ctr"/>
                </a:tc>
                <a:tc>
                  <a:txBody>
                    <a:bodyPr/>
                    <a:lstStyle/>
                    <a:p>
                      <a:pPr algn="ctr"/>
                      <a:r>
                        <a:rPr kumimoji="1" lang="en-US" altLang="ja-JP" sz="2400" dirty="0"/>
                        <a:t>1.2-2.1</a:t>
                      </a:r>
                      <a:endParaRPr kumimoji="1" lang="ja-JP" altLang="en-US" sz="2400" dirty="0"/>
                    </a:p>
                  </a:txBody>
                  <a:tcPr anchor="ctr"/>
                </a:tc>
                <a:tc>
                  <a:txBody>
                    <a:bodyPr/>
                    <a:lstStyle/>
                    <a:p>
                      <a:pPr algn="ctr"/>
                      <a:r>
                        <a:rPr kumimoji="1" lang="en-US" altLang="ja-JP" sz="2400" dirty="0"/>
                        <a:t>3.8-4.4</a:t>
                      </a:r>
                      <a:endParaRPr kumimoji="1" lang="ja-JP" altLang="en-US" sz="2400" dirty="0"/>
                    </a:p>
                  </a:txBody>
                  <a:tcPr anchor="ctr"/>
                </a:tc>
                <a:extLst>
                  <a:ext uri="{0D108BD9-81ED-4DB2-BD59-A6C34878D82A}">
                    <a16:rowId xmlns:a16="http://schemas.microsoft.com/office/drawing/2014/main" val="1144415911"/>
                  </a:ext>
                </a:extLst>
              </a:tr>
              <a:tr h="756084">
                <a:tc>
                  <a:txBody>
                    <a:bodyPr/>
                    <a:lstStyle/>
                    <a:p>
                      <a:pPr algn="ctr"/>
                      <a:r>
                        <a:rPr kumimoji="1" lang="ja-JP" altLang="en-US" sz="2400" dirty="0"/>
                        <a:t>血胸</a:t>
                      </a:r>
                    </a:p>
                  </a:txBody>
                  <a:tcPr anchor="ctr"/>
                </a:tc>
                <a:tc>
                  <a:txBody>
                    <a:bodyPr/>
                    <a:lstStyle/>
                    <a:p>
                      <a:pPr algn="ctr"/>
                      <a:r>
                        <a:rPr kumimoji="1" lang="en-US" altLang="ja-JP" sz="2400" dirty="0"/>
                        <a:t>NA</a:t>
                      </a:r>
                      <a:endParaRPr kumimoji="1" lang="ja-JP" altLang="en-US" sz="2400" dirty="0"/>
                    </a:p>
                  </a:txBody>
                  <a:tcPr anchor="ctr"/>
                </a:tc>
                <a:tc>
                  <a:txBody>
                    <a:bodyPr/>
                    <a:lstStyle/>
                    <a:p>
                      <a:pPr algn="ctr"/>
                      <a:r>
                        <a:rPr kumimoji="1" lang="en-US" altLang="ja-JP" sz="2400" dirty="0">
                          <a:solidFill>
                            <a:srgbClr val="FF0000"/>
                          </a:solidFill>
                        </a:rPr>
                        <a:t>0.4-0.6</a:t>
                      </a:r>
                      <a:endParaRPr kumimoji="1" lang="ja-JP" altLang="en-US" sz="2400" dirty="0">
                        <a:solidFill>
                          <a:srgbClr val="FF0000"/>
                        </a:solidFill>
                      </a:endParaRPr>
                    </a:p>
                  </a:txBody>
                  <a:tcPr anchor="ctr"/>
                </a:tc>
                <a:tc>
                  <a:txBody>
                    <a:bodyPr/>
                    <a:lstStyle/>
                    <a:p>
                      <a:pPr algn="ctr"/>
                      <a:r>
                        <a:rPr kumimoji="1" lang="en-US" altLang="ja-JP" sz="2400" dirty="0"/>
                        <a:t>NA</a:t>
                      </a:r>
                      <a:endParaRPr kumimoji="1" lang="ja-JP" altLang="en-US" sz="2400" dirty="0"/>
                    </a:p>
                  </a:txBody>
                  <a:tcPr anchor="ctr"/>
                </a:tc>
                <a:extLst>
                  <a:ext uri="{0D108BD9-81ED-4DB2-BD59-A6C34878D82A}">
                    <a16:rowId xmlns:a16="http://schemas.microsoft.com/office/drawing/2014/main" val="571219785"/>
                  </a:ext>
                </a:extLst>
              </a:tr>
              <a:tr h="756084">
                <a:tc>
                  <a:txBody>
                    <a:bodyPr/>
                    <a:lstStyle/>
                    <a:p>
                      <a:pPr algn="ctr"/>
                      <a:r>
                        <a:rPr kumimoji="1" lang="ja-JP" altLang="en-US" sz="2400" dirty="0"/>
                        <a:t>気胸</a:t>
                      </a:r>
                    </a:p>
                  </a:txBody>
                  <a:tcPr anchor="ctr">
                    <a:lnB w="38100" cap="flat" cmpd="sng" algn="ctr">
                      <a:solidFill>
                        <a:schemeClr val="tx1"/>
                      </a:solidFill>
                      <a:prstDash val="sysDash"/>
                      <a:round/>
                      <a:headEnd type="none" w="med" len="med"/>
                      <a:tailEnd type="none" w="med" len="med"/>
                    </a:lnB>
                  </a:tcPr>
                </a:tc>
                <a:tc>
                  <a:txBody>
                    <a:bodyPr/>
                    <a:lstStyle/>
                    <a:p>
                      <a:pPr algn="ctr"/>
                      <a:r>
                        <a:rPr kumimoji="1" lang="en-US" altLang="ja-JP" sz="2400" dirty="0"/>
                        <a:t>&lt; 0.1-0.2</a:t>
                      </a:r>
                      <a:endParaRPr kumimoji="1" lang="ja-JP" altLang="en-US" sz="2400" dirty="0"/>
                    </a:p>
                  </a:txBody>
                  <a:tcPr anchor="ctr">
                    <a:lnB w="38100" cap="flat" cmpd="sng" algn="ctr">
                      <a:solidFill>
                        <a:schemeClr val="tx1"/>
                      </a:solidFill>
                      <a:prstDash val="sysDash"/>
                      <a:round/>
                      <a:headEnd type="none" w="med" len="med"/>
                      <a:tailEnd type="none" w="med" len="med"/>
                    </a:lnB>
                  </a:tcPr>
                </a:tc>
                <a:tc>
                  <a:txBody>
                    <a:bodyPr/>
                    <a:lstStyle/>
                    <a:p>
                      <a:pPr algn="ctr"/>
                      <a:r>
                        <a:rPr kumimoji="1" lang="en-US" altLang="ja-JP" sz="2400" dirty="0">
                          <a:solidFill>
                            <a:srgbClr val="FF0000"/>
                          </a:solidFill>
                        </a:rPr>
                        <a:t>1.5-3.1</a:t>
                      </a:r>
                      <a:endParaRPr kumimoji="1" lang="ja-JP" altLang="en-US" sz="2400" dirty="0">
                        <a:solidFill>
                          <a:srgbClr val="FF0000"/>
                        </a:solidFill>
                      </a:endParaRPr>
                    </a:p>
                  </a:txBody>
                  <a:tcPr anchor="ctr">
                    <a:lnB w="38100" cap="flat" cmpd="sng" algn="ctr">
                      <a:solidFill>
                        <a:schemeClr val="tx1"/>
                      </a:solidFill>
                      <a:prstDash val="sysDash"/>
                      <a:round/>
                      <a:headEnd type="none" w="med" len="med"/>
                      <a:tailEnd type="none" w="med" len="med"/>
                    </a:lnB>
                  </a:tcPr>
                </a:tc>
                <a:tc>
                  <a:txBody>
                    <a:bodyPr/>
                    <a:lstStyle/>
                    <a:p>
                      <a:pPr algn="ctr"/>
                      <a:r>
                        <a:rPr kumimoji="1" lang="en-US" altLang="ja-JP" sz="2400" dirty="0"/>
                        <a:t>NA</a:t>
                      </a:r>
                      <a:endParaRPr kumimoji="1" lang="ja-JP" altLang="en-US" sz="2400" dirty="0"/>
                    </a:p>
                  </a:txBody>
                  <a:tcPr anchor="ctr">
                    <a:lnB w="381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049786039"/>
                  </a:ext>
                </a:extLst>
              </a:tr>
              <a:tr h="756084">
                <a:tc>
                  <a:txBody>
                    <a:bodyPr/>
                    <a:lstStyle/>
                    <a:p>
                      <a:pPr algn="ctr"/>
                      <a:r>
                        <a:rPr kumimoji="1" lang="ja-JP" altLang="en-US" sz="2400" dirty="0"/>
                        <a:t>全体</a:t>
                      </a:r>
                    </a:p>
                  </a:txBody>
                  <a:tcPr anchor="ctr">
                    <a:lnT w="38100" cap="flat" cmpd="sng" algn="ctr">
                      <a:solidFill>
                        <a:schemeClr val="tx1"/>
                      </a:solidFill>
                      <a:prstDash val="sysDash"/>
                      <a:round/>
                      <a:headEnd type="none" w="med" len="med"/>
                      <a:tailEnd type="none" w="med" len="med"/>
                    </a:lnT>
                  </a:tcPr>
                </a:tc>
                <a:tc>
                  <a:txBody>
                    <a:bodyPr/>
                    <a:lstStyle/>
                    <a:p>
                      <a:pPr algn="ctr"/>
                      <a:r>
                        <a:rPr kumimoji="1" lang="en-US" altLang="ja-JP" sz="2400" dirty="0"/>
                        <a:t>6.3-11.8</a:t>
                      </a:r>
                      <a:endParaRPr kumimoji="1" lang="ja-JP" altLang="en-US" sz="2400" dirty="0"/>
                    </a:p>
                  </a:txBody>
                  <a:tcPr anchor="ctr">
                    <a:lnT w="38100" cap="flat" cmpd="sng" algn="ctr">
                      <a:solidFill>
                        <a:schemeClr val="tx1"/>
                      </a:solidFill>
                      <a:prstDash val="sysDash"/>
                      <a:round/>
                      <a:headEnd type="none" w="med" len="med"/>
                      <a:tailEnd type="none" w="med" len="med"/>
                    </a:lnT>
                  </a:tcPr>
                </a:tc>
                <a:tc>
                  <a:txBody>
                    <a:bodyPr/>
                    <a:lstStyle/>
                    <a:p>
                      <a:pPr algn="ctr"/>
                      <a:r>
                        <a:rPr kumimoji="1" lang="en-US" altLang="ja-JP" sz="2400" dirty="0"/>
                        <a:t>6.2-10.7</a:t>
                      </a:r>
                      <a:endParaRPr kumimoji="1" lang="ja-JP" altLang="en-US" sz="2400" dirty="0"/>
                    </a:p>
                  </a:txBody>
                  <a:tcPr anchor="ctr">
                    <a:lnT w="38100" cap="flat" cmpd="sng" algn="ctr">
                      <a:solidFill>
                        <a:schemeClr val="tx1"/>
                      </a:solidFill>
                      <a:prstDash val="sysDash"/>
                      <a:round/>
                      <a:headEnd type="none" w="med" len="med"/>
                      <a:tailEnd type="none" w="med" len="med"/>
                    </a:lnT>
                  </a:tcPr>
                </a:tc>
                <a:tc>
                  <a:txBody>
                    <a:bodyPr/>
                    <a:lstStyle/>
                    <a:p>
                      <a:pPr algn="ctr"/>
                      <a:r>
                        <a:rPr kumimoji="1" lang="en-US" altLang="ja-JP" sz="2400" dirty="0"/>
                        <a:t>12.8-19.4</a:t>
                      </a:r>
                      <a:endParaRPr kumimoji="1" lang="ja-JP" altLang="en-US" sz="2400" dirty="0"/>
                    </a:p>
                  </a:txBody>
                  <a:tcPr anchor="ctr">
                    <a:lnT w="38100" cap="flat" cmpd="sng" algn="ctr">
                      <a:solidFill>
                        <a:schemeClr val="tx1"/>
                      </a:solidFill>
                      <a:prstDash val="sysDash"/>
                      <a:round/>
                      <a:headEnd type="none" w="med" len="med"/>
                      <a:tailEnd type="none" w="med" len="med"/>
                    </a:lnT>
                  </a:tcPr>
                </a:tc>
                <a:extLst>
                  <a:ext uri="{0D108BD9-81ED-4DB2-BD59-A6C34878D82A}">
                    <a16:rowId xmlns:a16="http://schemas.microsoft.com/office/drawing/2014/main" val="3989265431"/>
                  </a:ext>
                </a:extLst>
              </a:tr>
            </a:tbl>
          </a:graphicData>
        </a:graphic>
      </p:graphicFrame>
    </p:spTree>
    <p:extLst>
      <p:ext uri="{BB962C8B-B14F-4D97-AF65-F5344CB8AC3E}">
        <p14:creationId xmlns:p14="http://schemas.microsoft.com/office/powerpoint/2010/main" val="3016207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3600" dirty="0">
                <a:latin typeface="Meiryo UI" panose="020B0604030504040204" pitchFamily="50" charset="-128"/>
                <a:ea typeface="Meiryo UI" panose="020B0604030504040204" pitchFamily="50" charset="-128"/>
                <a:cs typeface="Meiryo UI" panose="020B0604030504040204" pitchFamily="50" charset="-128"/>
              </a:rPr>
              <a:t>中心静脈カテーテル留置時機械的合併症</a:t>
            </a:r>
          </a:p>
        </p:txBody>
      </p:sp>
      <p:sp>
        <p:nvSpPr>
          <p:cNvPr id="8" name="Text Box 4"/>
          <p:cNvSpPr txBox="1">
            <a:spLocks noChangeArrowheads="1"/>
          </p:cNvSpPr>
          <p:nvPr/>
        </p:nvSpPr>
        <p:spPr bwMode="auto">
          <a:xfrm>
            <a:off x="287524" y="5877272"/>
            <a:ext cx="8568952" cy="584755"/>
          </a:xfrm>
          <a:prstGeom prst="rect">
            <a:avLst/>
          </a:prstGeom>
          <a:noFill/>
          <a:ln w="9525">
            <a:noFill/>
            <a:miter lim="800000"/>
            <a:headEnd/>
            <a:tailEnd/>
          </a:ln>
          <a:effectLst/>
        </p:spPr>
        <p:txBody>
          <a:bodyPr wrap="square" lIns="91417" tIns="45710" rIns="91417" bIns="45710">
            <a:spAutoFit/>
          </a:bodyPr>
          <a:lstStyle/>
          <a:p>
            <a:pPr defTabSz="456938"/>
            <a:endParaRPr kumimoji="0" lang="ja-JP" altLang="en-US" sz="1600" dirty="0">
              <a:solidFill>
                <a:srgbClr val="001E46"/>
              </a:solidFill>
              <a:latin typeface="Meiryo UI"/>
              <a:ea typeface="Meiryo UI"/>
              <a:cs typeface="Meiryo UI" panose="020B0604030504040204" pitchFamily="50" charset="-128"/>
            </a:endParaRPr>
          </a:p>
          <a:p>
            <a:pPr defTabSz="456938"/>
            <a:r>
              <a:rPr kumimoji="0" lang="ja-JP" altLang="en-US" sz="800" dirty="0">
                <a:solidFill>
                  <a:srgbClr val="001E46"/>
                </a:solidFill>
                <a:latin typeface="Meiryo UI"/>
                <a:ea typeface="Meiryo UI"/>
                <a:cs typeface="Meiryo UI" panose="020B0604030504040204" pitchFamily="50" charset="-128"/>
              </a:rPr>
              <a:t>（名古屋大学医療安全管理室資料：</a:t>
            </a:r>
          </a:p>
          <a:p>
            <a:pPr defTabSz="456938"/>
            <a:r>
              <a:rPr kumimoji="0" lang="ja-JP" altLang="en-US" sz="800" dirty="0">
                <a:solidFill>
                  <a:srgbClr val="001E46"/>
                </a:solidFill>
                <a:latin typeface="Meiryo UI"/>
                <a:ea typeface="Meiryo UI"/>
                <a:cs typeface="Meiryo UI" panose="020B0604030504040204" pitchFamily="50" charset="-128"/>
              </a:rPr>
              <a:t>　</a:t>
            </a:r>
            <a:r>
              <a:rPr kumimoji="0" lang="en-US" altLang="ja-JP" sz="800" dirty="0" err="1">
                <a:solidFill>
                  <a:srgbClr val="001E46"/>
                </a:solidFill>
                <a:latin typeface="Meiryo UI"/>
                <a:ea typeface="Meiryo UI"/>
                <a:cs typeface="Meiryo UI" panose="020B0604030504040204" pitchFamily="50" charset="-128"/>
              </a:rPr>
              <a:t>Merrer</a:t>
            </a:r>
            <a:r>
              <a:rPr kumimoji="0" lang="en-US" altLang="ja-JP" sz="800" dirty="0">
                <a:solidFill>
                  <a:srgbClr val="001E46"/>
                </a:solidFill>
                <a:latin typeface="Meiryo UI"/>
                <a:ea typeface="Meiryo UI"/>
                <a:cs typeface="Meiryo UI" panose="020B0604030504040204" pitchFamily="50" charset="-128"/>
              </a:rPr>
              <a:t> et al.,</a:t>
            </a:r>
            <a:r>
              <a:rPr kumimoji="0" lang="en-US" altLang="ja-JP" sz="800" dirty="0" err="1">
                <a:solidFill>
                  <a:srgbClr val="001E46"/>
                </a:solidFill>
                <a:latin typeface="Meiryo UI"/>
                <a:ea typeface="Meiryo UI"/>
                <a:cs typeface="Meiryo UI" panose="020B0604030504040204" pitchFamily="50" charset="-128"/>
              </a:rPr>
              <a:t>Sznajder</a:t>
            </a:r>
            <a:r>
              <a:rPr kumimoji="0" lang="en-US" altLang="ja-JP" sz="800" dirty="0">
                <a:solidFill>
                  <a:srgbClr val="001E46"/>
                </a:solidFill>
                <a:latin typeface="Meiryo UI"/>
                <a:ea typeface="Meiryo UI"/>
                <a:cs typeface="Meiryo UI" panose="020B0604030504040204" pitchFamily="50" charset="-128"/>
              </a:rPr>
              <a:t> et </a:t>
            </a:r>
            <a:r>
              <a:rPr kumimoji="0" lang="en-US" altLang="ja-JP" sz="800" dirty="0" err="1">
                <a:solidFill>
                  <a:srgbClr val="001E46"/>
                </a:solidFill>
                <a:latin typeface="Meiryo UI"/>
                <a:ea typeface="Meiryo UI"/>
                <a:cs typeface="Meiryo UI" panose="020B0604030504040204" pitchFamily="50" charset="-128"/>
              </a:rPr>
              <a:t>al.,Mansfield</a:t>
            </a:r>
            <a:r>
              <a:rPr kumimoji="0" lang="en-US" altLang="ja-JP" sz="800" dirty="0">
                <a:solidFill>
                  <a:srgbClr val="001E46"/>
                </a:solidFill>
                <a:latin typeface="Meiryo UI"/>
                <a:ea typeface="Meiryo UI"/>
                <a:cs typeface="Meiryo UI" panose="020B0604030504040204" pitchFamily="50" charset="-128"/>
              </a:rPr>
              <a:t> et al., Martin et al., </a:t>
            </a:r>
            <a:r>
              <a:rPr kumimoji="0" lang="en-US" altLang="ja-JP" sz="800" dirty="0" err="1">
                <a:solidFill>
                  <a:srgbClr val="001E46"/>
                </a:solidFill>
                <a:latin typeface="Meiryo UI"/>
                <a:ea typeface="Meiryo UI"/>
                <a:cs typeface="Meiryo UI" panose="020B0604030504040204" pitchFamily="50" charset="-128"/>
              </a:rPr>
              <a:t>Durbec</a:t>
            </a:r>
            <a:r>
              <a:rPr kumimoji="0" lang="en-US" altLang="ja-JP" sz="800" dirty="0">
                <a:solidFill>
                  <a:srgbClr val="001E46"/>
                </a:solidFill>
                <a:latin typeface="Meiryo UI"/>
                <a:ea typeface="Meiryo UI"/>
                <a:cs typeface="Meiryo UI" panose="020B0604030504040204" pitchFamily="50" charset="-128"/>
              </a:rPr>
              <a:t> et al., and </a:t>
            </a:r>
            <a:r>
              <a:rPr kumimoji="0" lang="en-US" altLang="ja-JP" sz="800" dirty="0" err="1">
                <a:solidFill>
                  <a:srgbClr val="001E46"/>
                </a:solidFill>
                <a:latin typeface="Meiryo UI"/>
                <a:ea typeface="Meiryo UI"/>
                <a:cs typeface="Meiryo UI" panose="020B0604030504040204" pitchFamily="50" charset="-128"/>
              </a:rPr>
              <a:t>Timsit</a:t>
            </a:r>
            <a:r>
              <a:rPr kumimoji="0" lang="en-US" altLang="ja-JP" sz="800" dirty="0">
                <a:solidFill>
                  <a:srgbClr val="001E46"/>
                </a:solidFill>
                <a:latin typeface="Meiryo UI"/>
                <a:ea typeface="Meiryo UI"/>
                <a:cs typeface="Meiryo UI" panose="020B0604030504040204" pitchFamily="50" charset="-128"/>
              </a:rPr>
              <a:t> et al., NA denotes not applicable)</a:t>
            </a:r>
          </a:p>
        </p:txBody>
      </p:sp>
      <p:graphicFrame>
        <p:nvGraphicFramePr>
          <p:cNvPr id="3" name="表 2"/>
          <p:cNvGraphicFramePr>
            <a:graphicFrameLocks noGrp="1"/>
          </p:cNvGraphicFramePr>
          <p:nvPr/>
        </p:nvGraphicFramePr>
        <p:xfrm>
          <a:off x="650400" y="1446572"/>
          <a:ext cx="8003232" cy="4536504"/>
        </p:xfrm>
        <a:graphic>
          <a:graphicData uri="http://schemas.openxmlformats.org/drawingml/2006/table">
            <a:tbl>
              <a:tblPr firstRow="1" bandRow="1">
                <a:tableStyleId>{7E9639D4-E3E2-4D34-9284-5A2195B3D0D7}</a:tableStyleId>
              </a:tblPr>
              <a:tblGrid>
                <a:gridCol w="2000808">
                  <a:extLst>
                    <a:ext uri="{9D8B030D-6E8A-4147-A177-3AD203B41FA5}">
                      <a16:colId xmlns:a16="http://schemas.microsoft.com/office/drawing/2014/main" val="3881216227"/>
                    </a:ext>
                  </a:extLst>
                </a:gridCol>
                <a:gridCol w="2000808">
                  <a:extLst>
                    <a:ext uri="{9D8B030D-6E8A-4147-A177-3AD203B41FA5}">
                      <a16:colId xmlns:a16="http://schemas.microsoft.com/office/drawing/2014/main" val="1721604639"/>
                    </a:ext>
                  </a:extLst>
                </a:gridCol>
                <a:gridCol w="2000808">
                  <a:extLst>
                    <a:ext uri="{9D8B030D-6E8A-4147-A177-3AD203B41FA5}">
                      <a16:colId xmlns:a16="http://schemas.microsoft.com/office/drawing/2014/main" val="1230046195"/>
                    </a:ext>
                  </a:extLst>
                </a:gridCol>
                <a:gridCol w="2000808">
                  <a:extLst>
                    <a:ext uri="{9D8B030D-6E8A-4147-A177-3AD203B41FA5}">
                      <a16:colId xmlns:a16="http://schemas.microsoft.com/office/drawing/2014/main" val="1654482923"/>
                    </a:ext>
                  </a:extLst>
                </a:gridCol>
              </a:tblGrid>
              <a:tr h="756084">
                <a:tc>
                  <a:txBody>
                    <a:bodyPr/>
                    <a:lstStyle/>
                    <a:p>
                      <a:pPr algn="ctr"/>
                      <a:endParaRPr kumimoji="1" lang="ja-JP" altLang="en-US" sz="2400" dirty="0"/>
                    </a:p>
                  </a:txBody>
                  <a:tcPr anchor="ctr"/>
                </a:tc>
                <a:tc>
                  <a:txBody>
                    <a:bodyPr/>
                    <a:lstStyle/>
                    <a:p>
                      <a:pPr algn="ctr"/>
                      <a:r>
                        <a:rPr kumimoji="1" lang="ja-JP" altLang="en-US" sz="2400" dirty="0"/>
                        <a:t>内頚静脈</a:t>
                      </a:r>
                    </a:p>
                  </a:txBody>
                  <a:tcPr anchor="ctr"/>
                </a:tc>
                <a:tc>
                  <a:txBody>
                    <a:bodyPr/>
                    <a:lstStyle/>
                    <a:p>
                      <a:pPr algn="ctr"/>
                      <a:r>
                        <a:rPr kumimoji="1" lang="ja-JP" altLang="en-US" sz="2400" dirty="0"/>
                        <a:t>鎖骨下静脈</a:t>
                      </a:r>
                    </a:p>
                  </a:txBody>
                  <a:tcPr anchor="ctr"/>
                </a:tc>
                <a:tc>
                  <a:txBody>
                    <a:bodyPr/>
                    <a:lstStyle/>
                    <a:p>
                      <a:pPr algn="ctr"/>
                      <a:r>
                        <a:rPr kumimoji="1" lang="ja-JP" altLang="en-US" sz="2400" dirty="0"/>
                        <a:t>大腿静脈</a:t>
                      </a:r>
                    </a:p>
                  </a:txBody>
                  <a:tcPr anchor="ctr"/>
                </a:tc>
                <a:extLst>
                  <a:ext uri="{0D108BD9-81ED-4DB2-BD59-A6C34878D82A}">
                    <a16:rowId xmlns:a16="http://schemas.microsoft.com/office/drawing/2014/main" val="1235153993"/>
                  </a:ext>
                </a:extLst>
              </a:tr>
              <a:tr h="756084">
                <a:tc>
                  <a:txBody>
                    <a:bodyPr/>
                    <a:lstStyle/>
                    <a:p>
                      <a:pPr algn="ctr"/>
                      <a:r>
                        <a:rPr kumimoji="1" lang="ja-JP" altLang="en-US" sz="2400" dirty="0"/>
                        <a:t>動脈穿刺</a:t>
                      </a:r>
                    </a:p>
                  </a:txBody>
                  <a:tcPr anchor="ctr"/>
                </a:tc>
                <a:tc>
                  <a:txBody>
                    <a:bodyPr/>
                    <a:lstStyle/>
                    <a:p>
                      <a:pPr algn="ctr"/>
                      <a:r>
                        <a:rPr kumimoji="1" lang="en-US" altLang="ja-JP" sz="2400" dirty="0">
                          <a:solidFill>
                            <a:srgbClr val="FF0000"/>
                          </a:solidFill>
                        </a:rPr>
                        <a:t>6.3-9.4</a:t>
                      </a:r>
                      <a:endParaRPr kumimoji="1" lang="ja-JP" altLang="en-US" sz="2400" dirty="0">
                        <a:solidFill>
                          <a:srgbClr val="FF0000"/>
                        </a:solidFill>
                      </a:endParaRPr>
                    </a:p>
                  </a:txBody>
                  <a:tcPr anchor="ctr"/>
                </a:tc>
                <a:tc>
                  <a:txBody>
                    <a:bodyPr/>
                    <a:lstStyle/>
                    <a:p>
                      <a:pPr algn="ctr"/>
                      <a:r>
                        <a:rPr kumimoji="1" lang="en-US" altLang="ja-JP" sz="2400" dirty="0"/>
                        <a:t>3.1-4.9</a:t>
                      </a:r>
                      <a:endParaRPr kumimoji="1" lang="ja-JP" altLang="en-US" sz="2400" dirty="0"/>
                    </a:p>
                  </a:txBody>
                  <a:tcPr anchor="ctr"/>
                </a:tc>
                <a:tc>
                  <a:txBody>
                    <a:bodyPr/>
                    <a:lstStyle/>
                    <a:p>
                      <a:pPr algn="ctr"/>
                      <a:r>
                        <a:rPr kumimoji="1" lang="en-US" altLang="ja-JP" sz="2400" dirty="0"/>
                        <a:t>9.0-15</a:t>
                      </a:r>
                      <a:endParaRPr kumimoji="1" lang="ja-JP" altLang="en-US" sz="2400" dirty="0"/>
                    </a:p>
                  </a:txBody>
                  <a:tcPr anchor="ctr"/>
                </a:tc>
                <a:extLst>
                  <a:ext uri="{0D108BD9-81ED-4DB2-BD59-A6C34878D82A}">
                    <a16:rowId xmlns:a16="http://schemas.microsoft.com/office/drawing/2014/main" val="4019468849"/>
                  </a:ext>
                </a:extLst>
              </a:tr>
              <a:tr h="756084">
                <a:tc>
                  <a:txBody>
                    <a:bodyPr/>
                    <a:lstStyle/>
                    <a:p>
                      <a:pPr algn="ctr"/>
                      <a:r>
                        <a:rPr kumimoji="1" lang="ja-JP" altLang="en-US" sz="2400" dirty="0"/>
                        <a:t>血腫</a:t>
                      </a:r>
                    </a:p>
                  </a:txBody>
                  <a:tcPr anchor="ctr"/>
                </a:tc>
                <a:tc>
                  <a:txBody>
                    <a:bodyPr/>
                    <a:lstStyle/>
                    <a:p>
                      <a:pPr algn="ctr"/>
                      <a:r>
                        <a:rPr kumimoji="1" lang="en-US" altLang="ja-JP" sz="2400" dirty="0"/>
                        <a:t>&lt; 0.1-0.2</a:t>
                      </a:r>
                      <a:endParaRPr kumimoji="1" lang="ja-JP" altLang="en-US" sz="2400" dirty="0"/>
                    </a:p>
                  </a:txBody>
                  <a:tcPr anchor="ctr"/>
                </a:tc>
                <a:tc>
                  <a:txBody>
                    <a:bodyPr/>
                    <a:lstStyle/>
                    <a:p>
                      <a:pPr algn="ctr"/>
                      <a:r>
                        <a:rPr kumimoji="1" lang="en-US" altLang="ja-JP" sz="2400" dirty="0"/>
                        <a:t>1.2-2.1</a:t>
                      </a:r>
                      <a:endParaRPr kumimoji="1" lang="ja-JP" altLang="en-US" sz="2400" dirty="0"/>
                    </a:p>
                  </a:txBody>
                  <a:tcPr anchor="ctr"/>
                </a:tc>
                <a:tc>
                  <a:txBody>
                    <a:bodyPr/>
                    <a:lstStyle/>
                    <a:p>
                      <a:pPr algn="ctr"/>
                      <a:r>
                        <a:rPr kumimoji="1" lang="en-US" altLang="ja-JP" sz="2400" dirty="0"/>
                        <a:t>3.8-4.4</a:t>
                      </a:r>
                      <a:endParaRPr kumimoji="1" lang="ja-JP" altLang="en-US" sz="2400" dirty="0"/>
                    </a:p>
                  </a:txBody>
                  <a:tcPr anchor="ctr"/>
                </a:tc>
                <a:extLst>
                  <a:ext uri="{0D108BD9-81ED-4DB2-BD59-A6C34878D82A}">
                    <a16:rowId xmlns:a16="http://schemas.microsoft.com/office/drawing/2014/main" val="1144415911"/>
                  </a:ext>
                </a:extLst>
              </a:tr>
              <a:tr h="756084">
                <a:tc>
                  <a:txBody>
                    <a:bodyPr/>
                    <a:lstStyle/>
                    <a:p>
                      <a:pPr algn="ctr"/>
                      <a:r>
                        <a:rPr kumimoji="1" lang="ja-JP" altLang="en-US" sz="2400" dirty="0"/>
                        <a:t>血胸</a:t>
                      </a:r>
                    </a:p>
                  </a:txBody>
                  <a:tcPr anchor="ctr"/>
                </a:tc>
                <a:tc>
                  <a:txBody>
                    <a:bodyPr/>
                    <a:lstStyle/>
                    <a:p>
                      <a:pPr algn="ctr"/>
                      <a:r>
                        <a:rPr kumimoji="1" lang="en-US" altLang="ja-JP" sz="2400" dirty="0"/>
                        <a:t>NA</a:t>
                      </a:r>
                      <a:endParaRPr kumimoji="1" lang="ja-JP" altLang="en-US" sz="2400" dirty="0"/>
                    </a:p>
                  </a:txBody>
                  <a:tcPr anchor="ctr"/>
                </a:tc>
                <a:tc>
                  <a:txBody>
                    <a:bodyPr/>
                    <a:lstStyle/>
                    <a:p>
                      <a:pPr algn="ctr"/>
                      <a:r>
                        <a:rPr kumimoji="1" lang="en-US" altLang="ja-JP" sz="2400" dirty="0">
                          <a:solidFill>
                            <a:srgbClr val="FF0000"/>
                          </a:solidFill>
                        </a:rPr>
                        <a:t>0.4-0.6</a:t>
                      </a:r>
                      <a:endParaRPr kumimoji="1" lang="ja-JP" altLang="en-US" sz="2400" dirty="0">
                        <a:solidFill>
                          <a:srgbClr val="FF0000"/>
                        </a:solidFill>
                      </a:endParaRPr>
                    </a:p>
                  </a:txBody>
                  <a:tcPr anchor="ctr"/>
                </a:tc>
                <a:tc>
                  <a:txBody>
                    <a:bodyPr/>
                    <a:lstStyle/>
                    <a:p>
                      <a:pPr algn="ctr"/>
                      <a:r>
                        <a:rPr kumimoji="1" lang="en-US" altLang="ja-JP" sz="2400" dirty="0"/>
                        <a:t>NA</a:t>
                      </a:r>
                      <a:endParaRPr kumimoji="1" lang="ja-JP" altLang="en-US" sz="2400" dirty="0"/>
                    </a:p>
                  </a:txBody>
                  <a:tcPr anchor="ctr"/>
                </a:tc>
                <a:extLst>
                  <a:ext uri="{0D108BD9-81ED-4DB2-BD59-A6C34878D82A}">
                    <a16:rowId xmlns:a16="http://schemas.microsoft.com/office/drawing/2014/main" val="571219785"/>
                  </a:ext>
                </a:extLst>
              </a:tr>
              <a:tr h="756084">
                <a:tc>
                  <a:txBody>
                    <a:bodyPr/>
                    <a:lstStyle/>
                    <a:p>
                      <a:pPr algn="ctr"/>
                      <a:r>
                        <a:rPr kumimoji="1" lang="ja-JP" altLang="en-US" sz="2400" dirty="0"/>
                        <a:t>気胸</a:t>
                      </a:r>
                    </a:p>
                  </a:txBody>
                  <a:tcPr anchor="ctr">
                    <a:lnB w="38100" cap="flat" cmpd="sng" algn="ctr">
                      <a:solidFill>
                        <a:schemeClr val="tx1"/>
                      </a:solidFill>
                      <a:prstDash val="sysDash"/>
                      <a:round/>
                      <a:headEnd type="none" w="med" len="med"/>
                      <a:tailEnd type="none" w="med" len="med"/>
                    </a:lnB>
                  </a:tcPr>
                </a:tc>
                <a:tc>
                  <a:txBody>
                    <a:bodyPr/>
                    <a:lstStyle/>
                    <a:p>
                      <a:pPr algn="ctr"/>
                      <a:r>
                        <a:rPr kumimoji="1" lang="en-US" altLang="ja-JP" sz="2400" dirty="0"/>
                        <a:t>&lt; 0.1-0.2</a:t>
                      </a:r>
                      <a:endParaRPr kumimoji="1" lang="ja-JP" altLang="en-US" sz="2400" dirty="0"/>
                    </a:p>
                  </a:txBody>
                  <a:tcPr anchor="ctr">
                    <a:lnB w="38100" cap="flat" cmpd="sng" algn="ctr">
                      <a:solidFill>
                        <a:schemeClr val="tx1"/>
                      </a:solidFill>
                      <a:prstDash val="sysDash"/>
                      <a:round/>
                      <a:headEnd type="none" w="med" len="med"/>
                      <a:tailEnd type="none" w="med" len="med"/>
                    </a:lnB>
                  </a:tcPr>
                </a:tc>
                <a:tc>
                  <a:txBody>
                    <a:bodyPr/>
                    <a:lstStyle/>
                    <a:p>
                      <a:pPr algn="ctr"/>
                      <a:r>
                        <a:rPr kumimoji="1" lang="en-US" altLang="ja-JP" sz="2400" dirty="0">
                          <a:solidFill>
                            <a:srgbClr val="FF0000"/>
                          </a:solidFill>
                        </a:rPr>
                        <a:t>1.5-3.1</a:t>
                      </a:r>
                      <a:endParaRPr kumimoji="1" lang="ja-JP" altLang="en-US" sz="2400" dirty="0">
                        <a:solidFill>
                          <a:srgbClr val="FF0000"/>
                        </a:solidFill>
                      </a:endParaRPr>
                    </a:p>
                  </a:txBody>
                  <a:tcPr anchor="ctr">
                    <a:lnB w="38100" cap="flat" cmpd="sng" algn="ctr">
                      <a:solidFill>
                        <a:schemeClr val="tx1"/>
                      </a:solidFill>
                      <a:prstDash val="sysDash"/>
                      <a:round/>
                      <a:headEnd type="none" w="med" len="med"/>
                      <a:tailEnd type="none" w="med" len="med"/>
                    </a:lnB>
                  </a:tcPr>
                </a:tc>
                <a:tc>
                  <a:txBody>
                    <a:bodyPr/>
                    <a:lstStyle/>
                    <a:p>
                      <a:pPr algn="ctr"/>
                      <a:r>
                        <a:rPr kumimoji="1" lang="en-US" altLang="ja-JP" sz="2400" dirty="0"/>
                        <a:t>NA</a:t>
                      </a:r>
                      <a:endParaRPr kumimoji="1" lang="ja-JP" altLang="en-US" sz="2400" dirty="0"/>
                    </a:p>
                  </a:txBody>
                  <a:tcPr anchor="ctr">
                    <a:lnB w="381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049786039"/>
                  </a:ext>
                </a:extLst>
              </a:tr>
              <a:tr h="756084">
                <a:tc>
                  <a:txBody>
                    <a:bodyPr/>
                    <a:lstStyle/>
                    <a:p>
                      <a:pPr algn="ctr"/>
                      <a:r>
                        <a:rPr kumimoji="1" lang="ja-JP" altLang="en-US" sz="2400" dirty="0"/>
                        <a:t>全体</a:t>
                      </a:r>
                    </a:p>
                  </a:txBody>
                  <a:tcPr anchor="ctr">
                    <a:lnT w="38100" cap="flat" cmpd="sng" algn="ctr">
                      <a:solidFill>
                        <a:schemeClr val="tx1"/>
                      </a:solidFill>
                      <a:prstDash val="sysDash"/>
                      <a:round/>
                      <a:headEnd type="none" w="med" len="med"/>
                      <a:tailEnd type="none" w="med" len="med"/>
                    </a:lnT>
                  </a:tcPr>
                </a:tc>
                <a:tc>
                  <a:txBody>
                    <a:bodyPr/>
                    <a:lstStyle/>
                    <a:p>
                      <a:pPr algn="ctr"/>
                      <a:r>
                        <a:rPr kumimoji="1" lang="en-US" altLang="ja-JP" sz="2400" dirty="0"/>
                        <a:t>6.3-11.8</a:t>
                      </a:r>
                      <a:endParaRPr kumimoji="1" lang="ja-JP" altLang="en-US" sz="2400" dirty="0"/>
                    </a:p>
                  </a:txBody>
                  <a:tcPr anchor="ctr">
                    <a:lnT w="38100" cap="flat" cmpd="sng" algn="ctr">
                      <a:solidFill>
                        <a:schemeClr val="tx1"/>
                      </a:solidFill>
                      <a:prstDash val="sysDash"/>
                      <a:round/>
                      <a:headEnd type="none" w="med" len="med"/>
                      <a:tailEnd type="none" w="med" len="med"/>
                    </a:lnT>
                  </a:tcPr>
                </a:tc>
                <a:tc>
                  <a:txBody>
                    <a:bodyPr/>
                    <a:lstStyle/>
                    <a:p>
                      <a:pPr algn="ctr"/>
                      <a:r>
                        <a:rPr kumimoji="1" lang="en-US" altLang="ja-JP" sz="2400" dirty="0"/>
                        <a:t>6.2-10.7</a:t>
                      </a:r>
                      <a:endParaRPr kumimoji="1" lang="ja-JP" altLang="en-US" sz="2400" dirty="0"/>
                    </a:p>
                  </a:txBody>
                  <a:tcPr anchor="ctr">
                    <a:lnT w="38100" cap="flat" cmpd="sng" algn="ctr">
                      <a:solidFill>
                        <a:schemeClr val="tx1"/>
                      </a:solidFill>
                      <a:prstDash val="sysDash"/>
                      <a:round/>
                      <a:headEnd type="none" w="med" len="med"/>
                      <a:tailEnd type="none" w="med" len="med"/>
                    </a:lnT>
                  </a:tcPr>
                </a:tc>
                <a:tc>
                  <a:txBody>
                    <a:bodyPr/>
                    <a:lstStyle/>
                    <a:p>
                      <a:pPr algn="ctr"/>
                      <a:r>
                        <a:rPr kumimoji="1" lang="en-US" altLang="ja-JP" sz="2400" dirty="0"/>
                        <a:t>12.8-19.4</a:t>
                      </a:r>
                      <a:endParaRPr kumimoji="1" lang="ja-JP" altLang="en-US" sz="2400" dirty="0"/>
                    </a:p>
                  </a:txBody>
                  <a:tcPr anchor="ctr">
                    <a:lnT w="38100" cap="flat" cmpd="sng" algn="ctr">
                      <a:solidFill>
                        <a:schemeClr val="tx1"/>
                      </a:solidFill>
                      <a:prstDash val="sysDash"/>
                      <a:round/>
                      <a:headEnd type="none" w="med" len="med"/>
                      <a:tailEnd type="none" w="med" len="med"/>
                    </a:lnT>
                  </a:tcPr>
                </a:tc>
                <a:extLst>
                  <a:ext uri="{0D108BD9-81ED-4DB2-BD59-A6C34878D82A}">
                    <a16:rowId xmlns:a16="http://schemas.microsoft.com/office/drawing/2014/main" val="3989265431"/>
                  </a:ext>
                </a:extLst>
              </a:tr>
            </a:tbl>
          </a:graphicData>
        </a:graphic>
      </p:graphicFrame>
      <p:sp>
        <p:nvSpPr>
          <p:cNvPr id="4" name="テキスト ボックス 3"/>
          <p:cNvSpPr txBox="1"/>
          <p:nvPr/>
        </p:nvSpPr>
        <p:spPr>
          <a:xfrm>
            <a:off x="15249" y="2564904"/>
            <a:ext cx="9145004" cy="1754326"/>
          </a:xfrm>
          <a:prstGeom prst="rect">
            <a:avLst/>
          </a:prstGeom>
          <a:solidFill>
            <a:schemeClr val="tx2">
              <a:lumMod val="60000"/>
              <a:lumOff val="40000"/>
            </a:schemeClr>
          </a:solidFill>
        </p:spPr>
        <p:txBody>
          <a:bodyPr wrap="square" rtlCol="0" anchor="ctr" anchorCtr="0">
            <a:spAutoFit/>
          </a:bodyPr>
          <a:lstStyle/>
          <a:p>
            <a:endParaRPr lang="en-US" altLang="ja-JP" sz="3600" dirty="0">
              <a:solidFill>
                <a:schemeClr val="bg1"/>
              </a:solidFill>
            </a:endParaRPr>
          </a:p>
          <a:p>
            <a:r>
              <a:rPr lang="ja-JP" altLang="en-US" sz="3600" dirty="0">
                <a:solidFill>
                  <a:schemeClr val="bg1"/>
                </a:solidFill>
              </a:rPr>
              <a:t>重大合併症率</a:t>
            </a:r>
            <a:r>
              <a:rPr lang="en-US" altLang="ja-JP" sz="3600" dirty="0">
                <a:solidFill>
                  <a:schemeClr val="bg1"/>
                </a:solidFill>
              </a:rPr>
              <a:t>3%</a:t>
            </a:r>
            <a:r>
              <a:rPr lang="ja-JP" altLang="en-US" sz="3600" dirty="0">
                <a:solidFill>
                  <a:schemeClr val="bg1"/>
                </a:solidFill>
              </a:rPr>
              <a:t>なら、年間</a:t>
            </a:r>
            <a:r>
              <a:rPr lang="en-US" altLang="ja-JP" sz="3600" dirty="0">
                <a:solidFill>
                  <a:schemeClr val="bg1"/>
                </a:solidFill>
              </a:rPr>
              <a:t>10</a:t>
            </a:r>
            <a:r>
              <a:rPr lang="ja-JP" altLang="en-US" sz="3600" dirty="0">
                <a:solidFill>
                  <a:schemeClr val="bg1"/>
                </a:solidFill>
              </a:rPr>
              <a:t>件弱起こる計算</a:t>
            </a:r>
            <a:endParaRPr lang="en-US" altLang="ja-JP" sz="3600" dirty="0">
              <a:solidFill>
                <a:schemeClr val="bg1"/>
              </a:solidFill>
            </a:endParaRPr>
          </a:p>
          <a:p>
            <a:endParaRPr kumimoji="1" lang="ja-JP" altLang="en-US" sz="3600" dirty="0">
              <a:solidFill>
                <a:schemeClr val="bg1"/>
              </a:solidFill>
            </a:endParaRPr>
          </a:p>
        </p:txBody>
      </p:sp>
    </p:spTree>
    <p:extLst>
      <p:ext uri="{BB962C8B-B14F-4D97-AF65-F5344CB8AC3E}">
        <p14:creationId xmlns:p14="http://schemas.microsoft.com/office/powerpoint/2010/main" val="382531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ＣＶＣは「危険手技」</a:t>
            </a:r>
          </a:p>
        </p:txBody>
      </p:sp>
      <p:sp>
        <p:nvSpPr>
          <p:cNvPr id="3" name="コンテンツ プレースホルダー 2"/>
          <p:cNvSpPr>
            <a:spLocks noGrp="1"/>
          </p:cNvSpPr>
          <p:nvPr>
            <p:ph idx="1"/>
          </p:nvPr>
        </p:nvSpPr>
        <p:spPr>
          <a:xfrm>
            <a:off x="4926743" y="5044008"/>
            <a:ext cx="4232465" cy="608933"/>
          </a:xfrm>
        </p:spPr>
        <p:txBody>
          <a:bodyPr>
            <a:normAutofit fontScale="70000" lnSpcReduction="20000"/>
          </a:bodyPr>
          <a:lstStyle/>
          <a:p>
            <a:pPr marL="0" indent="0">
              <a:buNone/>
            </a:pPr>
            <a:r>
              <a:rPr kumimoji="1" lang="ja-JP" altLang="en-US" sz="2400" dirty="0"/>
              <a:t>医療安全全国共同行動の</a:t>
            </a:r>
            <a:r>
              <a:rPr lang="ja-JP" altLang="en-US" sz="2400" dirty="0"/>
              <a:t>「</a:t>
            </a:r>
            <a:r>
              <a:rPr lang="en-US" altLang="ja-JP" sz="2400" dirty="0"/>
              <a:t>10</a:t>
            </a:r>
            <a:r>
              <a:rPr lang="ja-JP" altLang="en-US" sz="2400" dirty="0"/>
              <a:t>の行動目標」</a:t>
            </a:r>
            <a:endParaRPr lang="en-US" altLang="ja-JP" sz="2400" dirty="0"/>
          </a:p>
          <a:p>
            <a:pPr marL="0" indent="0">
              <a:buNone/>
            </a:pPr>
            <a:r>
              <a:rPr kumimoji="1" lang="en-US" altLang="ja-JP" sz="2400" dirty="0"/>
              <a:t>http://kyodokodo.jp/10mokuhyou/1452-2</a:t>
            </a:r>
            <a:endParaRPr kumimoji="1" lang="ja-JP" altLang="en-US" sz="2400" dirty="0"/>
          </a:p>
        </p:txBody>
      </p:sp>
      <p:pic>
        <p:nvPicPr>
          <p:cNvPr id="4" name="図 3"/>
          <p:cNvPicPr>
            <a:picLocks noChangeAspect="1"/>
          </p:cNvPicPr>
          <p:nvPr/>
        </p:nvPicPr>
        <p:blipFill>
          <a:blip r:embed="rId2"/>
          <a:stretch>
            <a:fillRect/>
          </a:stretch>
        </p:blipFill>
        <p:spPr>
          <a:xfrm>
            <a:off x="179512" y="1417638"/>
            <a:ext cx="8768621" cy="3595538"/>
          </a:xfrm>
          <a:prstGeom prst="rect">
            <a:avLst/>
          </a:prstGeom>
        </p:spPr>
      </p:pic>
      <p:sp>
        <p:nvSpPr>
          <p:cNvPr id="5" name="角丸四角形 4"/>
          <p:cNvSpPr/>
          <p:nvPr/>
        </p:nvSpPr>
        <p:spPr>
          <a:xfrm>
            <a:off x="3275856" y="1386806"/>
            <a:ext cx="2232248" cy="9144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73576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ＣＶＣは「危険手技」</a:t>
            </a:r>
          </a:p>
        </p:txBody>
      </p:sp>
      <p:sp>
        <p:nvSpPr>
          <p:cNvPr id="3" name="コンテンツ プレースホルダー 2"/>
          <p:cNvSpPr>
            <a:spLocks noGrp="1"/>
          </p:cNvSpPr>
          <p:nvPr>
            <p:ph idx="1"/>
          </p:nvPr>
        </p:nvSpPr>
        <p:spPr>
          <a:xfrm>
            <a:off x="4926743" y="5044008"/>
            <a:ext cx="4232465" cy="608933"/>
          </a:xfrm>
        </p:spPr>
        <p:txBody>
          <a:bodyPr>
            <a:normAutofit fontScale="70000" lnSpcReduction="20000"/>
          </a:bodyPr>
          <a:lstStyle/>
          <a:p>
            <a:pPr marL="0" indent="0">
              <a:buNone/>
            </a:pPr>
            <a:r>
              <a:rPr kumimoji="1" lang="ja-JP" altLang="en-US" sz="2400" dirty="0"/>
              <a:t>医療安全全国共同行動の</a:t>
            </a:r>
            <a:r>
              <a:rPr lang="ja-JP" altLang="en-US" sz="2400" dirty="0"/>
              <a:t>「</a:t>
            </a:r>
            <a:r>
              <a:rPr lang="en-US" altLang="ja-JP" sz="2400" dirty="0"/>
              <a:t>10</a:t>
            </a:r>
            <a:r>
              <a:rPr lang="ja-JP" altLang="en-US" sz="2400" dirty="0"/>
              <a:t>の行動目標」</a:t>
            </a:r>
            <a:endParaRPr lang="en-US" altLang="ja-JP" sz="2400" dirty="0"/>
          </a:p>
          <a:p>
            <a:pPr marL="0" indent="0">
              <a:buNone/>
            </a:pPr>
            <a:r>
              <a:rPr kumimoji="1" lang="en-US" altLang="ja-JP" sz="2400" dirty="0"/>
              <a:t>http://kyodokodo.jp/10mokuhyou/1452-2</a:t>
            </a:r>
            <a:endParaRPr kumimoji="1" lang="ja-JP" altLang="en-US" sz="2400" dirty="0"/>
          </a:p>
        </p:txBody>
      </p:sp>
      <p:pic>
        <p:nvPicPr>
          <p:cNvPr id="4" name="図 3"/>
          <p:cNvPicPr>
            <a:picLocks noChangeAspect="1"/>
          </p:cNvPicPr>
          <p:nvPr/>
        </p:nvPicPr>
        <p:blipFill>
          <a:blip r:embed="rId2"/>
          <a:stretch>
            <a:fillRect/>
          </a:stretch>
        </p:blipFill>
        <p:spPr>
          <a:xfrm>
            <a:off x="179512" y="1417638"/>
            <a:ext cx="8768621" cy="3595538"/>
          </a:xfrm>
          <a:prstGeom prst="rect">
            <a:avLst/>
          </a:prstGeom>
        </p:spPr>
      </p:pic>
      <p:sp>
        <p:nvSpPr>
          <p:cNvPr id="5" name="角丸四角形 4"/>
          <p:cNvSpPr/>
          <p:nvPr/>
        </p:nvSpPr>
        <p:spPr>
          <a:xfrm>
            <a:off x="3275856" y="1386806"/>
            <a:ext cx="2232248" cy="9144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15249" y="2564904"/>
            <a:ext cx="9145004" cy="1754326"/>
          </a:xfrm>
          <a:prstGeom prst="rect">
            <a:avLst/>
          </a:prstGeom>
          <a:solidFill>
            <a:schemeClr val="tx2">
              <a:lumMod val="60000"/>
              <a:lumOff val="40000"/>
            </a:schemeClr>
          </a:solidFill>
        </p:spPr>
        <p:txBody>
          <a:bodyPr wrap="square" rtlCol="0" anchor="ctr" anchorCtr="0">
            <a:spAutoFit/>
          </a:bodyPr>
          <a:lstStyle/>
          <a:p>
            <a:pPr algn="ctr"/>
            <a:endParaRPr lang="en-US" altLang="ja-JP" sz="3600" dirty="0">
              <a:solidFill>
                <a:schemeClr val="bg1"/>
              </a:solidFill>
            </a:endParaRPr>
          </a:p>
          <a:p>
            <a:pPr algn="ctr"/>
            <a:r>
              <a:rPr lang="ja-JP" altLang="en-US" sz="3600" dirty="0">
                <a:solidFill>
                  <a:schemeClr val="bg1"/>
                </a:solidFill>
              </a:rPr>
              <a:t>目標</a:t>
            </a:r>
            <a:r>
              <a:rPr lang="en-US" altLang="ja-JP" sz="3600" dirty="0">
                <a:solidFill>
                  <a:schemeClr val="bg1"/>
                </a:solidFill>
              </a:rPr>
              <a:t>3: b)</a:t>
            </a:r>
            <a:r>
              <a:rPr lang="ja-JP" altLang="en-US" sz="3600" dirty="0">
                <a:solidFill>
                  <a:schemeClr val="bg1"/>
                </a:solidFill>
              </a:rPr>
              <a:t>中心静脈カテーテル</a:t>
            </a:r>
            <a:endParaRPr lang="en-US" altLang="ja-JP" sz="3600" dirty="0">
              <a:solidFill>
                <a:schemeClr val="bg1"/>
              </a:solidFill>
            </a:endParaRPr>
          </a:p>
          <a:p>
            <a:pPr algn="ctr"/>
            <a:endParaRPr kumimoji="1" lang="ja-JP" altLang="en-US" sz="3600" dirty="0">
              <a:solidFill>
                <a:schemeClr val="bg1"/>
              </a:solidFill>
            </a:endParaRPr>
          </a:p>
        </p:txBody>
      </p:sp>
    </p:spTree>
    <p:extLst>
      <p:ext uri="{BB962C8B-B14F-4D97-AF65-F5344CB8AC3E}">
        <p14:creationId xmlns:p14="http://schemas.microsoft.com/office/powerpoint/2010/main" val="2374876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idx="1"/>
          </p:nvPr>
        </p:nvSpPr>
        <p:spPr/>
        <p:txBody>
          <a:bodyPr>
            <a:normAutofit/>
          </a:bodyPr>
          <a:lstStyle/>
          <a:p>
            <a:r>
              <a:rPr kumimoji="1" lang="ja-JP" altLang="en-US" sz="3600" b="1" dirty="0">
                <a:solidFill>
                  <a:schemeClr val="tx1"/>
                </a:solidFill>
              </a:rPr>
              <a:t>中心静脈穿刺合併症回避のためには</a:t>
            </a:r>
            <a:endParaRPr kumimoji="1" lang="en-US" altLang="ja-JP" sz="3600" b="1" dirty="0">
              <a:solidFill>
                <a:schemeClr val="tx1"/>
              </a:solidFill>
            </a:endParaRPr>
          </a:p>
          <a:p>
            <a:r>
              <a:rPr lang="en-US" altLang="ja-JP" sz="3600" b="1" dirty="0">
                <a:solidFill>
                  <a:schemeClr val="tx1"/>
                </a:solidFill>
              </a:rPr>
              <a:t>-</a:t>
            </a:r>
            <a:r>
              <a:rPr lang="ja-JP" altLang="en-US" sz="3600" b="1" dirty="0">
                <a:solidFill>
                  <a:schemeClr val="tx1"/>
                </a:solidFill>
              </a:rPr>
              <a:t>包括的な取り組み</a:t>
            </a:r>
            <a:r>
              <a:rPr lang="en-US" altLang="ja-JP" sz="3600" b="1" dirty="0">
                <a:solidFill>
                  <a:schemeClr val="tx1"/>
                </a:solidFill>
              </a:rPr>
              <a:t>-</a:t>
            </a:r>
            <a:endParaRPr kumimoji="1" lang="ja-JP" altLang="en-US" sz="3600" b="1" dirty="0">
              <a:solidFill>
                <a:schemeClr val="tx1"/>
              </a:solidFill>
            </a:endParaRPr>
          </a:p>
        </p:txBody>
      </p:sp>
    </p:spTree>
    <p:extLst>
      <p:ext uri="{BB962C8B-B14F-4D97-AF65-F5344CB8AC3E}">
        <p14:creationId xmlns:p14="http://schemas.microsoft.com/office/powerpoint/2010/main" val="683597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kumimoji="1" lang="ja-JP" altLang="en-US" sz="3600" dirty="0"/>
              <a:t>中心静脈穿刺の合併症が起こる主な原因</a:t>
            </a:r>
          </a:p>
        </p:txBody>
      </p:sp>
      <p:graphicFrame>
        <p:nvGraphicFramePr>
          <p:cNvPr id="7" name="コンテンツ プレースホルダー 6"/>
          <p:cNvGraphicFramePr>
            <a:graphicFrameLocks noGrp="1"/>
          </p:cNvGraphicFramePr>
          <p:nvPr>
            <p:ph idx="1"/>
            <p:extLst>
              <p:ext uri="{D42A27DB-BD31-4B8C-83A1-F6EECF244321}">
                <p14:modId xmlns:p14="http://schemas.microsoft.com/office/powerpoint/2010/main" val="2518449691"/>
              </p:ext>
            </p:extLst>
          </p:nvPr>
        </p:nvGraphicFramePr>
        <p:xfrm>
          <a:off x="-324544" y="1052736"/>
          <a:ext cx="9793088" cy="5805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5942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kumimoji="1" lang="en-US" altLang="ja-JP" sz="3600" dirty="0"/>
              <a:t>CVC</a:t>
            </a:r>
            <a:r>
              <a:rPr kumimoji="1" lang="ja-JP" altLang="en-US" sz="3600" dirty="0"/>
              <a:t>合併症予防のための包括的な対策</a:t>
            </a:r>
          </a:p>
        </p:txBody>
      </p:sp>
      <p:graphicFrame>
        <p:nvGraphicFramePr>
          <p:cNvPr id="7" name="コンテンツ プレースホルダー 6"/>
          <p:cNvGraphicFramePr>
            <a:graphicFrameLocks noGrp="1"/>
          </p:cNvGraphicFramePr>
          <p:nvPr>
            <p:ph idx="1"/>
            <p:extLst>
              <p:ext uri="{D42A27DB-BD31-4B8C-83A1-F6EECF244321}">
                <p14:modId xmlns:p14="http://schemas.microsoft.com/office/powerpoint/2010/main" val="718949726"/>
              </p:ext>
            </p:extLst>
          </p:nvPr>
        </p:nvGraphicFramePr>
        <p:xfrm>
          <a:off x="107504" y="1124744"/>
          <a:ext cx="8856984"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テキスト ボックス 4"/>
          <p:cNvSpPr txBox="1"/>
          <p:nvPr/>
        </p:nvSpPr>
        <p:spPr>
          <a:xfrm>
            <a:off x="2627783" y="3019889"/>
            <a:ext cx="3888433" cy="1754326"/>
          </a:xfrm>
          <a:prstGeom prst="rect">
            <a:avLst/>
          </a:prstGeom>
          <a:solidFill>
            <a:schemeClr val="tx2">
              <a:lumMod val="60000"/>
              <a:lumOff val="40000"/>
            </a:schemeClr>
          </a:solidFill>
        </p:spPr>
        <p:txBody>
          <a:bodyPr wrap="square" rtlCol="0" anchor="ctr" anchorCtr="0">
            <a:spAutoFit/>
          </a:bodyPr>
          <a:lstStyle/>
          <a:p>
            <a:pPr algn="ctr"/>
            <a:endParaRPr lang="en-US" altLang="ja-JP" sz="3600" dirty="0">
              <a:solidFill>
                <a:schemeClr val="bg1"/>
              </a:solidFill>
            </a:endParaRPr>
          </a:p>
          <a:p>
            <a:pPr algn="ctr"/>
            <a:r>
              <a:rPr lang="ja-JP" altLang="en-US" sz="3600" dirty="0">
                <a:solidFill>
                  <a:schemeClr val="bg1"/>
                </a:solidFill>
              </a:rPr>
              <a:t>包括的対策が必要</a:t>
            </a:r>
            <a:endParaRPr lang="en-US" altLang="ja-JP" sz="3600" dirty="0">
              <a:solidFill>
                <a:schemeClr val="bg1"/>
              </a:solidFill>
            </a:endParaRPr>
          </a:p>
          <a:p>
            <a:pPr algn="ctr"/>
            <a:endParaRPr kumimoji="1" lang="ja-JP" altLang="en-US" sz="3600" dirty="0">
              <a:solidFill>
                <a:schemeClr val="bg1"/>
              </a:solidFill>
            </a:endParaRPr>
          </a:p>
        </p:txBody>
      </p:sp>
      <p:sp>
        <p:nvSpPr>
          <p:cNvPr id="2" name="テキスト ボックス 1"/>
          <p:cNvSpPr txBox="1"/>
          <p:nvPr/>
        </p:nvSpPr>
        <p:spPr>
          <a:xfrm>
            <a:off x="611560" y="1640729"/>
            <a:ext cx="2339102" cy="954107"/>
          </a:xfrm>
          <a:prstGeom prst="rect">
            <a:avLst/>
          </a:prstGeom>
          <a:noFill/>
          <a:ln>
            <a:solidFill>
              <a:schemeClr val="tx1"/>
            </a:solidFill>
          </a:ln>
        </p:spPr>
        <p:txBody>
          <a:bodyPr wrap="none" rtlCol="0">
            <a:spAutoFit/>
          </a:bodyPr>
          <a:lstStyle/>
          <a:p>
            <a:r>
              <a:rPr kumimoji="1" lang="ja-JP" altLang="en-US" sz="2800" dirty="0"/>
              <a:t>患者安全推進</a:t>
            </a:r>
            <a:endParaRPr kumimoji="1" lang="en-US" altLang="ja-JP" sz="2800" dirty="0"/>
          </a:p>
          <a:p>
            <a:r>
              <a:rPr lang="ja-JP" altLang="en-US" sz="2800" dirty="0"/>
              <a:t>合併症予防</a:t>
            </a:r>
            <a:endParaRPr kumimoji="1" lang="ja-JP" altLang="en-US" sz="2800" dirty="0"/>
          </a:p>
        </p:txBody>
      </p:sp>
      <p:sp>
        <p:nvSpPr>
          <p:cNvPr id="6" name="テキスト ボックス 5"/>
          <p:cNvSpPr txBox="1"/>
          <p:nvPr/>
        </p:nvSpPr>
        <p:spPr>
          <a:xfrm>
            <a:off x="6211912" y="5046735"/>
            <a:ext cx="2698175" cy="1384995"/>
          </a:xfrm>
          <a:prstGeom prst="rect">
            <a:avLst/>
          </a:prstGeom>
          <a:noFill/>
          <a:ln>
            <a:solidFill>
              <a:schemeClr val="tx1"/>
            </a:solidFill>
          </a:ln>
        </p:spPr>
        <p:txBody>
          <a:bodyPr wrap="none" rtlCol="0">
            <a:spAutoFit/>
          </a:bodyPr>
          <a:lstStyle/>
          <a:p>
            <a:r>
              <a:rPr kumimoji="1" lang="ja-JP" altLang="en-US" sz="2800" dirty="0"/>
              <a:t>合併症発生時の</a:t>
            </a:r>
            <a:endParaRPr kumimoji="1" lang="en-US" altLang="ja-JP" sz="2800" dirty="0"/>
          </a:p>
          <a:p>
            <a:r>
              <a:rPr lang="ja-JP" altLang="en-US" sz="2800" dirty="0"/>
              <a:t>「業務上過失」を</a:t>
            </a:r>
            <a:endParaRPr lang="en-US" altLang="ja-JP" sz="2800" dirty="0"/>
          </a:p>
          <a:p>
            <a:r>
              <a:rPr lang="ja-JP" altLang="en-US" sz="2800" dirty="0"/>
              <a:t>避けるため</a:t>
            </a:r>
            <a:endParaRPr kumimoji="1" lang="ja-JP" altLang="en-US" sz="2800" dirty="0"/>
          </a:p>
        </p:txBody>
      </p:sp>
    </p:spTree>
    <p:extLst>
      <p:ext uri="{BB962C8B-B14F-4D97-AF65-F5344CB8AC3E}">
        <p14:creationId xmlns:p14="http://schemas.microsoft.com/office/powerpoint/2010/main" val="1518429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安全なＣＶＣ挿入のための対策</a:t>
            </a:r>
          </a:p>
        </p:txBody>
      </p:sp>
      <p:sp>
        <p:nvSpPr>
          <p:cNvPr id="3" name="コンテンツ プレースホルダー 2"/>
          <p:cNvSpPr>
            <a:spLocks noGrp="1"/>
          </p:cNvSpPr>
          <p:nvPr>
            <p:ph idx="1"/>
          </p:nvPr>
        </p:nvSpPr>
        <p:spPr>
          <a:xfrm>
            <a:off x="2833464" y="1600202"/>
            <a:ext cx="6203032" cy="4525963"/>
          </a:xfrm>
        </p:spPr>
        <p:txBody>
          <a:bodyPr>
            <a:noAutofit/>
          </a:bodyPr>
          <a:lstStyle/>
          <a:p>
            <a:pPr marL="514350" indent="-514350">
              <a:buFont typeface="+mj-lt"/>
              <a:buAutoNum type="arabicPeriod"/>
            </a:pPr>
            <a:r>
              <a:rPr kumimoji="1" lang="en-US" altLang="ja-JP" sz="2800" u="sng" dirty="0"/>
              <a:t>CVC</a:t>
            </a:r>
            <a:r>
              <a:rPr kumimoji="1" lang="ja-JP" altLang="en-US" sz="2800" u="sng" dirty="0"/>
              <a:t>留置適応の厳格化</a:t>
            </a:r>
            <a:r>
              <a:rPr kumimoji="1" lang="en-US" altLang="ja-JP" sz="2800" u="sng" dirty="0"/>
              <a:t>(A)</a:t>
            </a:r>
            <a:r>
              <a:rPr kumimoji="1" lang="ja-JP" altLang="en-US" sz="2800" dirty="0"/>
              <a:t>　</a:t>
            </a:r>
            <a:r>
              <a:rPr lang="ja-JP" altLang="en-US" sz="2800" dirty="0"/>
              <a:t>　　　　　　　　　　　　　　</a:t>
            </a:r>
            <a:r>
              <a:rPr lang="en-US" altLang="ja-JP" sz="2400" dirty="0"/>
              <a:t>(1) </a:t>
            </a:r>
            <a:r>
              <a:rPr lang="ja-JP" altLang="en-US" sz="2400" dirty="0"/>
              <a:t>適応病態　　　　　　　　　　　　　　　　　　　　　　　　　　　　</a:t>
            </a:r>
            <a:r>
              <a:rPr lang="en-US" altLang="ja-JP" sz="2400" dirty="0"/>
              <a:t>(2) </a:t>
            </a:r>
            <a:r>
              <a:rPr lang="ja-JP" altLang="en-US" sz="2400" dirty="0"/>
              <a:t>適応外症例　　　　　　　　　　　　　　　　　　　　　　　　　　</a:t>
            </a:r>
            <a:r>
              <a:rPr lang="en-US" altLang="ja-JP" sz="2400" dirty="0"/>
              <a:t>(3) </a:t>
            </a:r>
            <a:r>
              <a:rPr lang="ja-JP" altLang="en-US" sz="2400" dirty="0"/>
              <a:t>リスク評価チェックリストの使用と対応</a:t>
            </a:r>
            <a:endParaRPr kumimoji="1" lang="en-US" altLang="ja-JP" sz="2400" dirty="0"/>
          </a:p>
          <a:p>
            <a:pPr marL="514350" indent="-514350">
              <a:buFont typeface="+mj-lt"/>
              <a:buAutoNum type="arabicPeriod"/>
            </a:pPr>
            <a:r>
              <a:rPr lang="ja-JP" altLang="en-US" sz="2800" u="sng" dirty="0"/>
              <a:t>安全な穿刺手技等の標準化</a:t>
            </a:r>
            <a:r>
              <a:rPr lang="ja-JP" altLang="en-US" sz="2800" dirty="0"/>
              <a:t>　　　　　　　　　　　　　 </a:t>
            </a:r>
            <a:r>
              <a:rPr lang="en-US" altLang="ja-JP" sz="2400" dirty="0"/>
              <a:t>(1) </a:t>
            </a:r>
            <a:r>
              <a:rPr lang="ja-JP" altLang="en-US" sz="2400" dirty="0"/>
              <a:t>感染防御策の徹底</a:t>
            </a:r>
            <a:r>
              <a:rPr lang="en-US" altLang="ja-JP" sz="2400" dirty="0"/>
              <a:t>(A)                        </a:t>
            </a:r>
            <a:r>
              <a:rPr lang="ja-JP" altLang="en-US" sz="2400" dirty="0"/>
              <a:t>　　　　　　　　　　　　</a:t>
            </a:r>
            <a:r>
              <a:rPr lang="en-US" altLang="ja-JP" sz="2400" dirty="0"/>
              <a:t>(2) </a:t>
            </a:r>
            <a:r>
              <a:rPr lang="ja-JP" altLang="en-US" sz="2400" dirty="0"/>
              <a:t>セルジンガーキットの使用</a:t>
            </a:r>
            <a:r>
              <a:rPr lang="en-US" altLang="ja-JP" sz="2400" dirty="0"/>
              <a:t>(A)</a:t>
            </a:r>
            <a:r>
              <a:rPr lang="ja-JP" altLang="en-US" sz="2400" dirty="0"/>
              <a:t>　　　　　　　　　　　　　　　　</a:t>
            </a:r>
            <a:r>
              <a:rPr lang="en-US" altLang="ja-JP" sz="2400" dirty="0"/>
              <a:t>(3) </a:t>
            </a:r>
            <a:r>
              <a:rPr lang="ja-JP" altLang="en-US" sz="2400" dirty="0"/>
              <a:t>モニター機器・緊急資機材の準備</a:t>
            </a:r>
            <a:r>
              <a:rPr lang="en-US" altLang="ja-JP" sz="2400" dirty="0"/>
              <a:t>(A)</a:t>
            </a:r>
            <a:r>
              <a:rPr lang="ja-JP" altLang="en-US" sz="2400" dirty="0"/>
              <a:t>　　　　　　　　　　　</a:t>
            </a:r>
            <a:r>
              <a:rPr lang="en-US" altLang="ja-JP" sz="2400" dirty="0"/>
              <a:t>(4) </a:t>
            </a:r>
            <a:r>
              <a:rPr lang="ja-JP" altLang="en-US" sz="2400" dirty="0"/>
              <a:t>多数回穿刺の回避</a:t>
            </a:r>
            <a:r>
              <a:rPr lang="en-US" altLang="ja-JP" sz="2400" dirty="0"/>
              <a:t>(A)</a:t>
            </a:r>
            <a:r>
              <a:rPr lang="ja-JP" altLang="en-US" sz="2400" dirty="0"/>
              <a:t>　　　　　　　　　　　　　　　　　　　　</a:t>
            </a:r>
            <a:r>
              <a:rPr lang="en-US" altLang="ja-JP" sz="2400" dirty="0"/>
              <a:t>(5) </a:t>
            </a:r>
            <a:r>
              <a:rPr lang="ja-JP" altLang="en-US" sz="2400" dirty="0"/>
              <a:t>透視化操作</a:t>
            </a:r>
            <a:r>
              <a:rPr lang="en-US" altLang="ja-JP" sz="2400" dirty="0"/>
              <a:t>(B)</a:t>
            </a:r>
            <a:r>
              <a:rPr lang="ja-JP" altLang="en-US" sz="2400" dirty="0"/>
              <a:t>　　　　　　　　　　　　　　　　　　　　　　　　　</a:t>
            </a:r>
            <a:r>
              <a:rPr lang="en-US" altLang="ja-JP" sz="2400" dirty="0"/>
              <a:t>(6) </a:t>
            </a:r>
            <a:r>
              <a:rPr lang="ja-JP" altLang="en-US" sz="2400" dirty="0"/>
              <a:t>超音波装置の使用</a:t>
            </a:r>
            <a:r>
              <a:rPr lang="en-US" altLang="ja-JP" sz="2400" dirty="0"/>
              <a:t>(B)</a:t>
            </a:r>
            <a:endParaRPr lang="en-US" altLang="ja-JP" sz="2400" u="sng" dirty="0"/>
          </a:p>
          <a:p>
            <a:pPr marL="514350" indent="-514350">
              <a:buFont typeface="+mj-lt"/>
              <a:buAutoNum type="arabicPeriod"/>
            </a:pPr>
            <a:r>
              <a:rPr kumimoji="1" lang="ja-JP" altLang="en-US" sz="2800" u="sng" dirty="0"/>
              <a:t>安全手技の教育体制能の構築</a:t>
            </a:r>
            <a:r>
              <a:rPr kumimoji="1" lang="en-US" altLang="ja-JP" sz="2800" u="sng" dirty="0"/>
              <a:t>(B)</a:t>
            </a:r>
          </a:p>
          <a:p>
            <a:pPr marL="514350" indent="-514350">
              <a:buFont typeface="+mj-lt"/>
              <a:buAutoNum type="arabicPeriod"/>
            </a:pPr>
            <a:endParaRPr kumimoji="1" lang="ja-JP" altLang="en-US" sz="2800" dirty="0"/>
          </a:p>
        </p:txBody>
      </p:sp>
      <p:pic>
        <p:nvPicPr>
          <p:cNvPr id="4" name="図 3"/>
          <p:cNvPicPr>
            <a:picLocks noChangeAspect="1"/>
          </p:cNvPicPr>
          <p:nvPr/>
        </p:nvPicPr>
        <p:blipFill>
          <a:blip r:embed="rId2"/>
          <a:stretch>
            <a:fillRect/>
          </a:stretch>
        </p:blipFill>
        <p:spPr>
          <a:xfrm>
            <a:off x="107504" y="1631304"/>
            <a:ext cx="2643758" cy="641356"/>
          </a:xfrm>
          <a:prstGeom prst="rect">
            <a:avLst/>
          </a:prstGeom>
        </p:spPr>
      </p:pic>
      <p:sp>
        <p:nvSpPr>
          <p:cNvPr id="6" name="正方形/長方形 5"/>
          <p:cNvSpPr/>
          <p:nvPr/>
        </p:nvSpPr>
        <p:spPr>
          <a:xfrm>
            <a:off x="323528" y="2348880"/>
            <a:ext cx="2509936" cy="72008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323528" y="2442083"/>
            <a:ext cx="2542684" cy="461665"/>
          </a:xfrm>
          <a:prstGeom prst="rect">
            <a:avLst/>
          </a:prstGeom>
          <a:noFill/>
        </p:spPr>
        <p:txBody>
          <a:bodyPr wrap="none" rtlCol="0">
            <a:spAutoFit/>
          </a:bodyPr>
          <a:lstStyle/>
          <a:p>
            <a:r>
              <a:rPr kumimoji="1" lang="en-US" altLang="ja-JP" sz="2400" dirty="0"/>
              <a:t>(A)</a:t>
            </a:r>
            <a:r>
              <a:rPr kumimoji="1" lang="ja-JP" altLang="en-US" sz="2400" dirty="0"/>
              <a:t>必須　　</a:t>
            </a:r>
            <a:r>
              <a:rPr kumimoji="1" lang="en-US" altLang="ja-JP" sz="2400" dirty="0"/>
              <a:t>(B)</a:t>
            </a:r>
            <a:r>
              <a:rPr kumimoji="1" lang="ja-JP" altLang="en-US" sz="2400" dirty="0"/>
              <a:t>推奨</a:t>
            </a:r>
          </a:p>
        </p:txBody>
      </p:sp>
    </p:spTree>
    <p:extLst>
      <p:ext uri="{BB962C8B-B14F-4D97-AF65-F5344CB8AC3E}">
        <p14:creationId xmlns:p14="http://schemas.microsoft.com/office/powerpoint/2010/main" val="534571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安全なＣＶＣ挿入のための対策</a:t>
            </a:r>
          </a:p>
        </p:txBody>
      </p:sp>
      <p:sp>
        <p:nvSpPr>
          <p:cNvPr id="3" name="コンテンツ プレースホルダー 2"/>
          <p:cNvSpPr>
            <a:spLocks noGrp="1"/>
          </p:cNvSpPr>
          <p:nvPr>
            <p:ph idx="1"/>
          </p:nvPr>
        </p:nvSpPr>
        <p:spPr>
          <a:xfrm>
            <a:off x="35496" y="1600202"/>
            <a:ext cx="6059016" cy="4525963"/>
          </a:xfrm>
        </p:spPr>
        <p:txBody>
          <a:bodyPr>
            <a:noAutofit/>
          </a:bodyPr>
          <a:lstStyle/>
          <a:p>
            <a:pPr marL="514350" indent="-514350">
              <a:buFont typeface="+mj-lt"/>
              <a:buAutoNum type="arabicPeriod"/>
            </a:pPr>
            <a:r>
              <a:rPr kumimoji="1" lang="en-US" altLang="ja-JP" sz="2800" u="sng" dirty="0"/>
              <a:t>CVC</a:t>
            </a:r>
            <a:r>
              <a:rPr kumimoji="1" lang="ja-JP" altLang="en-US" sz="2800" u="sng" dirty="0"/>
              <a:t>留置適応の厳格化</a:t>
            </a:r>
            <a:r>
              <a:rPr kumimoji="1" lang="en-US" altLang="ja-JP" sz="2800" u="sng" dirty="0"/>
              <a:t>(A)</a:t>
            </a:r>
            <a:r>
              <a:rPr kumimoji="1" lang="ja-JP" altLang="en-US" sz="2800" dirty="0"/>
              <a:t>　</a:t>
            </a:r>
            <a:r>
              <a:rPr lang="ja-JP" altLang="en-US" sz="2800" dirty="0"/>
              <a:t>　　　　　　　　　　　　　　</a:t>
            </a:r>
            <a:r>
              <a:rPr lang="en-US" altLang="ja-JP" sz="2400" dirty="0"/>
              <a:t>(1) </a:t>
            </a:r>
            <a:r>
              <a:rPr lang="ja-JP" altLang="en-US" sz="2400" dirty="0"/>
              <a:t>適応病態　　　　　　　　　　　　　　　　　　　　　　　　　　　　</a:t>
            </a:r>
            <a:r>
              <a:rPr lang="en-US" altLang="ja-JP" sz="2400" dirty="0"/>
              <a:t>(2) </a:t>
            </a:r>
            <a:r>
              <a:rPr lang="ja-JP" altLang="en-US" sz="2400" dirty="0"/>
              <a:t>適応外症例　　　　　　　　　　　　　　　　　　　　　　　　　　</a:t>
            </a:r>
            <a:r>
              <a:rPr lang="en-US" altLang="ja-JP" sz="2400" dirty="0"/>
              <a:t>(3) </a:t>
            </a:r>
            <a:r>
              <a:rPr lang="ja-JP" altLang="en-US" sz="2400" dirty="0"/>
              <a:t>リスク評価チェックリストの使用と対応</a:t>
            </a:r>
            <a:endParaRPr kumimoji="1" lang="en-US" altLang="ja-JP" sz="2400" dirty="0"/>
          </a:p>
          <a:p>
            <a:pPr marL="514350" indent="-514350">
              <a:buFont typeface="+mj-lt"/>
              <a:buAutoNum type="arabicPeriod"/>
            </a:pPr>
            <a:r>
              <a:rPr lang="ja-JP" altLang="en-US" sz="2800" u="sng" dirty="0"/>
              <a:t>安全な穿刺手技等の標準化</a:t>
            </a:r>
            <a:r>
              <a:rPr lang="ja-JP" altLang="en-US" sz="2800" dirty="0"/>
              <a:t>　　　　　　　　　　　　　 </a:t>
            </a:r>
            <a:r>
              <a:rPr lang="en-US" altLang="ja-JP" sz="2400" dirty="0"/>
              <a:t>(1) </a:t>
            </a:r>
            <a:r>
              <a:rPr lang="ja-JP" altLang="en-US" sz="2400" dirty="0"/>
              <a:t>感染防御策の徹底</a:t>
            </a:r>
            <a:r>
              <a:rPr lang="en-US" altLang="ja-JP" sz="2400" dirty="0"/>
              <a:t>(A)                        </a:t>
            </a:r>
            <a:r>
              <a:rPr lang="ja-JP" altLang="en-US" sz="2400" dirty="0"/>
              <a:t>　　　　　　　　　　　　</a:t>
            </a:r>
            <a:r>
              <a:rPr lang="en-US" altLang="ja-JP" sz="2400" dirty="0"/>
              <a:t>(2) </a:t>
            </a:r>
            <a:r>
              <a:rPr lang="ja-JP" altLang="en-US" sz="2400" dirty="0"/>
              <a:t>セルジンガーキットの使用</a:t>
            </a:r>
            <a:r>
              <a:rPr lang="en-US" altLang="ja-JP" sz="2400" dirty="0"/>
              <a:t>(A)</a:t>
            </a:r>
            <a:r>
              <a:rPr lang="ja-JP" altLang="en-US" sz="2400" dirty="0"/>
              <a:t>　　　　　　　　　　　　　　　　</a:t>
            </a:r>
            <a:r>
              <a:rPr lang="en-US" altLang="ja-JP" sz="2400" dirty="0"/>
              <a:t>(3) </a:t>
            </a:r>
            <a:r>
              <a:rPr lang="ja-JP" altLang="en-US" sz="2400" dirty="0"/>
              <a:t>モニター機器・緊急資機材の準備</a:t>
            </a:r>
            <a:r>
              <a:rPr lang="en-US" altLang="ja-JP" sz="2400" dirty="0"/>
              <a:t>(A)</a:t>
            </a:r>
            <a:r>
              <a:rPr lang="ja-JP" altLang="en-US" sz="2400" dirty="0"/>
              <a:t>　　　　　　　　　　　</a:t>
            </a:r>
            <a:r>
              <a:rPr lang="en-US" altLang="ja-JP" sz="2400" dirty="0"/>
              <a:t>(4) </a:t>
            </a:r>
            <a:r>
              <a:rPr lang="ja-JP" altLang="en-US" sz="2400" dirty="0"/>
              <a:t>多数回穿刺の回避</a:t>
            </a:r>
            <a:r>
              <a:rPr lang="en-US" altLang="ja-JP" sz="2400" dirty="0"/>
              <a:t>(A)</a:t>
            </a:r>
            <a:r>
              <a:rPr lang="ja-JP" altLang="en-US" sz="2400" dirty="0"/>
              <a:t>　　　　　　　　　　　　　　　　　　　　</a:t>
            </a:r>
            <a:r>
              <a:rPr lang="en-US" altLang="ja-JP" sz="2400" dirty="0"/>
              <a:t>(5) </a:t>
            </a:r>
            <a:r>
              <a:rPr lang="ja-JP" altLang="en-US" sz="2400" dirty="0"/>
              <a:t>透視化操作</a:t>
            </a:r>
            <a:r>
              <a:rPr lang="en-US" altLang="ja-JP" sz="2400" dirty="0"/>
              <a:t>(B)</a:t>
            </a:r>
            <a:r>
              <a:rPr lang="ja-JP" altLang="en-US" sz="2400" dirty="0"/>
              <a:t>　　　　　　　　　　　　　　　　　　　　　　　　　</a:t>
            </a:r>
            <a:r>
              <a:rPr lang="en-US" altLang="ja-JP" sz="2400" dirty="0"/>
              <a:t>(6) </a:t>
            </a:r>
            <a:r>
              <a:rPr lang="ja-JP" altLang="en-US" sz="2400" dirty="0"/>
              <a:t>超音波装置の使用</a:t>
            </a:r>
            <a:r>
              <a:rPr lang="en-US" altLang="ja-JP" sz="2400" dirty="0"/>
              <a:t>(B)</a:t>
            </a:r>
            <a:endParaRPr lang="en-US" altLang="ja-JP" sz="2400" u="sng" dirty="0"/>
          </a:p>
          <a:p>
            <a:pPr marL="514350" indent="-514350">
              <a:buFont typeface="+mj-lt"/>
              <a:buAutoNum type="arabicPeriod"/>
            </a:pPr>
            <a:r>
              <a:rPr kumimoji="1" lang="ja-JP" altLang="en-US" sz="2800" u="sng" dirty="0"/>
              <a:t>安全手技の教育体制能の構築</a:t>
            </a:r>
            <a:r>
              <a:rPr kumimoji="1" lang="en-US" altLang="ja-JP" sz="2800" u="sng" dirty="0"/>
              <a:t>(B)</a:t>
            </a:r>
          </a:p>
          <a:p>
            <a:pPr marL="514350" indent="-514350">
              <a:buFont typeface="+mj-lt"/>
              <a:buAutoNum type="arabicPeriod"/>
            </a:pPr>
            <a:endParaRPr kumimoji="1" lang="ja-JP" altLang="en-US" sz="2800" dirty="0"/>
          </a:p>
        </p:txBody>
      </p:sp>
      <p:sp>
        <p:nvSpPr>
          <p:cNvPr id="5" name="角丸四角形 4"/>
          <p:cNvSpPr/>
          <p:nvPr/>
        </p:nvSpPr>
        <p:spPr>
          <a:xfrm>
            <a:off x="5220072" y="2420888"/>
            <a:ext cx="3779912" cy="309634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p"/>
            </a:pPr>
            <a:r>
              <a:rPr kumimoji="1" lang="ja-JP" altLang="en-US" sz="2400" dirty="0"/>
              <a:t>マニュアルの</a:t>
            </a:r>
            <a:r>
              <a:rPr lang="ja-JP" altLang="en-US" sz="2400" dirty="0"/>
              <a:t>整備</a:t>
            </a:r>
            <a:endParaRPr lang="en-US" altLang="ja-JP" sz="2400" dirty="0"/>
          </a:p>
          <a:p>
            <a:pPr marL="342900" indent="-342900">
              <a:buFont typeface="Wingdings" panose="05000000000000000000" pitchFamily="2" charset="2"/>
              <a:buChar char="p"/>
            </a:pPr>
            <a:r>
              <a:rPr kumimoji="1" lang="ja-JP" altLang="en-US" sz="2400" dirty="0"/>
              <a:t>「スリーアウトチェンジ」</a:t>
            </a:r>
            <a:endParaRPr kumimoji="1" lang="en-US" altLang="ja-JP" sz="2400" dirty="0"/>
          </a:p>
          <a:p>
            <a:pPr marL="342900" indent="-342900">
              <a:buFont typeface="Wingdings" panose="05000000000000000000" pitchFamily="2" charset="2"/>
              <a:buChar char="p"/>
            </a:pPr>
            <a:r>
              <a:rPr lang="ja-JP" altLang="en-US" sz="2400" dirty="0"/>
              <a:t>エコーガイド下穿刺の推奨</a:t>
            </a:r>
            <a:endParaRPr lang="en-US" altLang="ja-JP" sz="2400" dirty="0"/>
          </a:p>
          <a:p>
            <a:pPr marL="342900" indent="-342900">
              <a:buFont typeface="Wingdings" panose="05000000000000000000" pitchFamily="2" charset="2"/>
              <a:buChar char="p"/>
            </a:pPr>
            <a:r>
              <a:rPr kumimoji="1" lang="ja-JP" altLang="en-US" sz="2400" dirty="0"/>
              <a:t>「タイムアウト」の実施</a:t>
            </a:r>
            <a:endParaRPr kumimoji="1" lang="en-US" altLang="ja-JP" sz="2400" dirty="0"/>
          </a:p>
          <a:p>
            <a:pPr marL="342900" indent="-342900">
              <a:buFont typeface="Wingdings" panose="05000000000000000000" pitchFamily="2" charset="2"/>
              <a:buChar char="p"/>
            </a:pPr>
            <a:r>
              <a:rPr lang="ja-JP" altLang="en-US" sz="2400" dirty="0"/>
              <a:t>Ｈａｎｄ－ｏｎ等の教育</a:t>
            </a:r>
            <a:endParaRPr kumimoji="1" lang="ja-JP" altLang="en-US" sz="2400" dirty="0"/>
          </a:p>
        </p:txBody>
      </p:sp>
    </p:spTree>
    <p:extLst>
      <p:ext uri="{BB962C8B-B14F-4D97-AF65-F5344CB8AC3E}">
        <p14:creationId xmlns:p14="http://schemas.microsoft.com/office/powerpoint/2010/main" val="3459922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安全なＣＶＣ挿入のための対策</a:t>
            </a:r>
          </a:p>
        </p:txBody>
      </p:sp>
      <p:sp>
        <p:nvSpPr>
          <p:cNvPr id="3" name="コンテンツ プレースホルダー 2"/>
          <p:cNvSpPr>
            <a:spLocks noGrp="1"/>
          </p:cNvSpPr>
          <p:nvPr>
            <p:ph idx="1"/>
          </p:nvPr>
        </p:nvSpPr>
        <p:spPr>
          <a:xfrm>
            <a:off x="2833464" y="1600202"/>
            <a:ext cx="6203032" cy="4525963"/>
          </a:xfrm>
        </p:spPr>
        <p:txBody>
          <a:bodyPr>
            <a:noAutofit/>
          </a:bodyPr>
          <a:lstStyle/>
          <a:p>
            <a:pPr marL="514350" indent="-514350">
              <a:buFont typeface="+mj-lt"/>
              <a:buAutoNum type="arabicPeriod"/>
            </a:pPr>
            <a:r>
              <a:rPr kumimoji="1" lang="en-US" altLang="ja-JP" sz="2800" u="sng" dirty="0">
                <a:solidFill>
                  <a:schemeClr val="bg1">
                    <a:lumMod val="75000"/>
                  </a:schemeClr>
                </a:solidFill>
              </a:rPr>
              <a:t>CVC</a:t>
            </a:r>
            <a:r>
              <a:rPr kumimoji="1" lang="ja-JP" altLang="en-US" sz="2800" u="sng" dirty="0">
                <a:solidFill>
                  <a:schemeClr val="bg1">
                    <a:lumMod val="75000"/>
                  </a:schemeClr>
                </a:solidFill>
              </a:rPr>
              <a:t>留置適応の厳格化</a:t>
            </a:r>
            <a:r>
              <a:rPr kumimoji="1" lang="en-US" altLang="ja-JP" sz="2800" u="sng" dirty="0">
                <a:solidFill>
                  <a:schemeClr val="bg1">
                    <a:lumMod val="75000"/>
                  </a:schemeClr>
                </a:solidFill>
              </a:rPr>
              <a:t>(A)</a:t>
            </a:r>
            <a:r>
              <a:rPr kumimoji="1" lang="ja-JP" altLang="en-US" sz="2800" dirty="0">
                <a:solidFill>
                  <a:schemeClr val="bg1">
                    <a:lumMod val="75000"/>
                  </a:schemeClr>
                </a:solidFill>
              </a:rPr>
              <a:t>　</a:t>
            </a:r>
            <a:r>
              <a:rPr lang="ja-JP" altLang="en-US" sz="2800" dirty="0">
                <a:solidFill>
                  <a:schemeClr val="bg1">
                    <a:lumMod val="75000"/>
                  </a:schemeClr>
                </a:solidFill>
              </a:rPr>
              <a:t>　　　　　　　　　　　　　　</a:t>
            </a:r>
            <a:r>
              <a:rPr lang="en-US" altLang="ja-JP" sz="2400" dirty="0">
                <a:solidFill>
                  <a:schemeClr val="bg1">
                    <a:lumMod val="75000"/>
                  </a:schemeClr>
                </a:solidFill>
              </a:rPr>
              <a:t>(1) </a:t>
            </a:r>
            <a:r>
              <a:rPr lang="ja-JP" altLang="en-US" sz="2400" dirty="0">
                <a:solidFill>
                  <a:schemeClr val="bg1">
                    <a:lumMod val="75000"/>
                  </a:schemeClr>
                </a:solidFill>
              </a:rPr>
              <a:t>適応病態　　　　　　　　　　　　　　　　　　　　　　　　　　　　</a:t>
            </a:r>
            <a:r>
              <a:rPr lang="en-US" altLang="ja-JP" sz="2400" dirty="0">
                <a:solidFill>
                  <a:schemeClr val="bg1">
                    <a:lumMod val="75000"/>
                  </a:schemeClr>
                </a:solidFill>
              </a:rPr>
              <a:t>(2) </a:t>
            </a:r>
            <a:r>
              <a:rPr lang="ja-JP" altLang="en-US" sz="2400" dirty="0">
                <a:solidFill>
                  <a:schemeClr val="bg1">
                    <a:lumMod val="75000"/>
                  </a:schemeClr>
                </a:solidFill>
              </a:rPr>
              <a:t>適応外症例　　　　　　　　　　　　　　　　　　　　　　　　　　</a:t>
            </a:r>
            <a:r>
              <a:rPr lang="en-US" altLang="ja-JP" sz="2400" dirty="0">
                <a:solidFill>
                  <a:schemeClr val="bg1">
                    <a:lumMod val="75000"/>
                  </a:schemeClr>
                </a:solidFill>
              </a:rPr>
              <a:t>(3) </a:t>
            </a:r>
            <a:r>
              <a:rPr lang="ja-JP" altLang="en-US" sz="2400" dirty="0">
                <a:solidFill>
                  <a:schemeClr val="bg1">
                    <a:lumMod val="75000"/>
                  </a:schemeClr>
                </a:solidFill>
              </a:rPr>
              <a:t>リスク評価チェックリストの使用と対応</a:t>
            </a:r>
            <a:endParaRPr kumimoji="1" lang="en-US" altLang="ja-JP" sz="2400" dirty="0">
              <a:solidFill>
                <a:schemeClr val="bg1">
                  <a:lumMod val="75000"/>
                </a:schemeClr>
              </a:solidFill>
            </a:endParaRPr>
          </a:p>
          <a:p>
            <a:pPr marL="514350" indent="-514350">
              <a:buFont typeface="+mj-lt"/>
              <a:buAutoNum type="arabicPeriod"/>
            </a:pPr>
            <a:r>
              <a:rPr lang="ja-JP" altLang="en-US" sz="2800" u="sng" dirty="0"/>
              <a:t>安全な穿刺手技等の標準化</a:t>
            </a:r>
            <a:r>
              <a:rPr lang="ja-JP" altLang="en-US" sz="2800" dirty="0">
                <a:solidFill>
                  <a:schemeClr val="bg1">
                    <a:lumMod val="75000"/>
                  </a:schemeClr>
                </a:solidFill>
              </a:rPr>
              <a:t>　　　　　　　　　　　　　 </a:t>
            </a:r>
            <a:r>
              <a:rPr lang="en-US" altLang="ja-JP" sz="2400" dirty="0"/>
              <a:t>(1) </a:t>
            </a:r>
            <a:r>
              <a:rPr lang="ja-JP" altLang="en-US" sz="2400" dirty="0"/>
              <a:t>感染防御策の徹底</a:t>
            </a:r>
            <a:r>
              <a:rPr lang="en-US" altLang="ja-JP" sz="2400" dirty="0"/>
              <a:t>(A)                        </a:t>
            </a:r>
            <a:r>
              <a:rPr lang="ja-JP" altLang="en-US" sz="2400" dirty="0">
                <a:solidFill>
                  <a:schemeClr val="bg1">
                    <a:lumMod val="75000"/>
                  </a:schemeClr>
                </a:solidFill>
              </a:rPr>
              <a:t>　　　　　　　　　　　　</a:t>
            </a:r>
            <a:r>
              <a:rPr lang="en-US" altLang="ja-JP" sz="2400" dirty="0">
                <a:solidFill>
                  <a:schemeClr val="bg1">
                    <a:lumMod val="75000"/>
                  </a:schemeClr>
                </a:solidFill>
              </a:rPr>
              <a:t>(2) </a:t>
            </a:r>
            <a:r>
              <a:rPr lang="ja-JP" altLang="en-US" sz="2400" dirty="0">
                <a:solidFill>
                  <a:schemeClr val="bg1">
                    <a:lumMod val="75000"/>
                  </a:schemeClr>
                </a:solidFill>
              </a:rPr>
              <a:t>セルジンガーキットの使用</a:t>
            </a:r>
            <a:r>
              <a:rPr lang="en-US" altLang="ja-JP" sz="2400" dirty="0">
                <a:solidFill>
                  <a:schemeClr val="bg1">
                    <a:lumMod val="75000"/>
                  </a:schemeClr>
                </a:solidFill>
              </a:rPr>
              <a:t>(A)</a:t>
            </a:r>
            <a:r>
              <a:rPr lang="ja-JP" altLang="en-US" sz="2400" dirty="0">
                <a:solidFill>
                  <a:schemeClr val="bg1">
                    <a:lumMod val="75000"/>
                  </a:schemeClr>
                </a:solidFill>
              </a:rPr>
              <a:t>　　　　　　　　　　　　　　　　</a:t>
            </a:r>
            <a:r>
              <a:rPr lang="en-US" altLang="ja-JP" sz="2400" dirty="0">
                <a:solidFill>
                  <a:schemeClr val="bg1">
                    <a:lumMod val="75000"/>
                  </a:schemeClr>
                </a:solidFill>
              </a:rPr>
              <a:t>(3) </a:t>
            </a:r>
            <a:r>
              <a:rPr lang="ja-JP" altLang="en-US" sz="2400" dirty="0">
                <a:solidFill>
                  <a:schemeClr val="bg1">
                    <a:lumMod val="75000"/>
                  </a:schemeClr>
                </a:solidFill>
              </a:rPr>
              <a:t>モニター機器・緊急資機材の準備</a:t>
            </a:r>
            <a:r>
              <a:rPr lang="en-US" altLang="ja-JP" sz="2400" dirty="0">
                <a:solidFill>
                  <a:schemeClr val="bg1">
                    <a:lumMod val="75000"/>
                  </a:schemeClr>
                </a:solidFill>
              </a:rPr>
              <a:t>(A)</a:t>
            </a:r>
            <a:r>
              <a:rPr lang="ja-JP" altLang="en-US" sz="2400" dirty="0">
                <a:solidFill>
                  <a:schemeClr val="bg1">
                    <a:lumMod val="75000"/>
                  </a:schemeClr>
                </a:solidFill>
              </a:rPr>
              <a:t>　　　　　　　　　　　</a:t>
            </a:r>
            <a:r>
              <a:rPr lang="en-US" altLang="ja-JP" sz="2400" dirty="0">
                <a:solidFill>
                  <a:schemeClr val="bg1">
                    <a:lumMod val="75000"/>
                  </a:schemeClr>
                </a:solidFill>
              </a:rPr>
              <a:t>(4) </a:t>
            </a:r>
            <a:r>
              <a:rPr lang="ja-JP" altLang="en-US" sz="2400" dirty="0">
                <a:solidFill>
                  <a:schemeClr val="bg1">
                    <a:lumMod val="75000"/>
                  </a:schemeClr>
                </a:solidFill>
              </a:rPr>
              <a:t>多数回穿刺の回避</a:t>
            </a:r>
            <a:r>
              <a:rPr lang="en-US" altLang="ja-JP" sz="2400" dirty="0">
                <a:solidFill>
                  <a:schemeClr val="bg1">
                    <a:lumMod val="75000"/>
                  </a:schemeClr>
                </a:solidFill>
              </a:rPr>
              <a:t>(A)</a:t>
            </a:r>
            <a:r>
              <a:rPr lang="ja-JP" altLang="en-US" sz="2400" dirty="0">
                <a:solidFill>
                  <a:schemeClr val="bg1">
                    <a:lumMod val="75000"/>
                  </a:schemeClr>
                </a:solidFill>
              </a:rPr>
              <a:t>　　　　　　　　　　　　　　　　　　　　</a:t>
            </a:r>
            <a:r>
              <a:rPr lang="en-US" altLang="ja-JP" sz="2400" dirty="0">
                <a:solidFill>
                  <a:schemeClr val="bg1">
                    <a:lumMod val="75000"/>
                  </a:schemeClr>
                </a:solidFill>
              </a:rPr>
              <a:t>(5) </a:t>
            </a:r>
            <a:r>
              <a:rPr lang="ja-JP" altLang="en-US" sz="2400" dirty="0">
                <a:solidFill>
                  <a:schemeClr val="bg1">
                    <a:lumMod val="75000"/>
                  </a:schemeClr>
                </a:solidFill>
              </a:rPr>
              <a:t>透視化操作</a:t>
            </a:r>
            <a:r>
              <a:rPr lang="en-US" altLang="ja-JP" sz="2400" dirty="0">
                <a:solidFill>
                  <a:schemeClr val="bg1">
                    <a:lumMod val="75000"/>
                  </a:schemeClr>
                </a:solidFill>
              </a:rPr>
              <a:t>(B)</a:t>
            </a:r>
            <a:r>
              <a:rPr lang="ja-JP" altLang="en-US" sz="2400" dirty="0">
                <a:solidFill>
                  <a:schemeClr val="bg1">
                    <a:lumMod val="75000"/>
                  </a:schemeClr>
                </a:solidFill>
              </a:rPr>
              <a:t>　　　　　　　　　　　　　　　　　　　　　　　　　</a:t>
            </a:r>
            <a:r>
              <a:rPr lang="en-US" altLang="ja-JP" sz="2400" dirty="0">
                <a:solidFill>
                  <a:schemeClr val="bg1">
                    <a:lumMod val="75000"/>
                  </a:schemeClr>
                </a:solidFill>
              </a:rPr>
              <a:t>(6) </a:t>
            </a:r>
            <a:r>
              <a:rPr lang="ja-JP" altLang="en-US" sz="2400" dirty="0">
                <a:solidFill>
                  <a:schemeClr val="bg1">
                    <a:lumMod val="75000"/>
                  </a:schemeClr>
                </a:solidFill>
              </a:rPr>
              <a:t>超音波装置の使用</a:t>
            </a:r>
            <a:r>
              <a:rPr lang="en-US" altLang="ja-JP" sz="2400" dirty="0">
                <a:solidFill>
                  <a:schemeClr val="bg1">
                    <a:lumMod val="75000"/>
                  </a:schemeClr>
                </a:solidFill>
              </a:rPr>
              <a:t>(B)</a:t>
            </a:r>
            <a:endParaRPr lang="en-US" altLang="ja-JP" sz="2400" u="sng" dirty="0">
              <a:solidFill>
                <a:schemeClr val="bg1">
                  <a:lumMod val="75000"/>
                </a:schemeClr>
              </a:solidFill>
            </a:endParaRPr>
          </a:p>
          <a:p>
            <a:pPr marL="514350" indent="-514350">
              <a:buFont typeface="+mj-lt"/>
              <a:buAutoNum type="arabicPeriod"/>
            </a:pPr>
            <a:r>
              <a:rPr kumimoji="1" lang="ja-JP" altLang="en-US" sz="2800" u="sng" dirty="0">
                <a:solidFill>
                  <a:schemeClr val="bg1">
                    <a:lumMod val="75000"/>
                  </a:schemeClr>
                </a:solidFill>
              </a:rPr>
              <a:t>安全手技の教育体制能の構築</a:t>
            </a:r>
            <a:r>
              <a:rPr kumimoji="1" lang="en-US" altLang="ja-JP" sz="2800" u="sng" dirty="0">
                <a:solidFill>
                  <a:schemeClr val="bg1">
                    <a:lumMod val="75000"/>
                  </a:schemeClr>
                </a:solidFill>
              </a:rPr>
              <a:t>(B)</a:t>
            </a:r>
          </a:p>
          <a:p>
            <a:pPr marL="514350" indent="-514350">
              <a:buFont typeface="+mj-lt"/>
              <a:buAutoNum type="arabicPeriod"/>
            </a:pPr>
            <a:endParaRPr kumimoji="1" lang="ja-JP" altLang="en-US" sz="2800" dirty="0"/>
          </a:p>
        </p:txBody>
      </p:sp>
      <p:pic>
        <p:nvPicPr>
          <p:cNvPr id="4" name="図 3"/>
          <p:cNvPicPr>
            <a:picLocks noChangeAspect="1"/>
          </p:cNvPicPr>
          <p:nvPr/>
        </p:nvPicPr>
        <p:blipFill>
          <a:blip r:embed="rId2"/>
          <a:stretch>
            <a:fillRect/>
          </a:stretch>
        </p:blipFill>
        <p:spPr>
          <a:xfrm>
            <a:off x="107504" y="1631304"/>
            <a:ext cx="2643758" cy="641356"/>
          </a:xfrm>
          <a:prstGeom prst="rect">
            <a:avLst/>
          </a:prstGeom>
        </p:spPr>
      </p:pic>
      <p:sp>
        <p:nvSpPr>
          <p:cNvPr id="6" name="正方形/長方形 5"/>
          <p:cNvSpPr/>
          <p:nvPr/>
        </p:nvSpPr>
        <p:spPr>
          <a:xfrm>
            <a:off x="323528" y="2348880"/>
            <a:ext cx="2509936" cy="72008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323528" y="2442083"/>
            <a:ext cx="2542684" cy="461665"/>
          </a:xfrm>
          <a:prstGeom prst="rect">
            <a:avLst/>
          </a:prstGeom>
          <a:noFill/>
        </p:spPr>
        <p:txBody>
          <a:bodyPr wrap="none" rtlCol="0">
            <a:spAutoFit/>
          </a:bodyPr>
          <a:lstStyle/>
          <a:p>
            <a:r>
              <a:rPr kumimoji="1" lang="en-US" altLang="ja-JP" sz="2400" dirty="0"/>
              <a:t>(A)</a:t>
            </a:r>
            <a:r>
              <a:rPr kumimoji="1" lang="ja-JP" altLang="en-US" sz="2400" dirty="0"/>
              <a:t>必須　　</a:t>
            </a:r>
            <a:r>
              <a:rPr kumimoji="1" lang="en-US" altLang="ja-JP" sz="2400" dirty="0"/>
              <a:t>(B)</a:t>
            </a:r>
            <a:r>
              <a:rPr kumimoji="1" lang="ja-JP" altLang="en-US" sz="2400" dirty="0"/>
              <a:t>推奨</a:t>
            </a:r>
          </a:p>
        </p:txBody>
      </p:sp>
    </p:spTree>
    <p:extLst>
      <p:ext uri="{BB962C8B-B14F-4D97-AF65-F5344CB8AC3E}">
        <p14:creationId xmlns:p14="http://schemas.microsoft.com/office/powerpoint/2010/main" val="935641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本日の内容</a:t>
            </a:r>
          </a:p>
        </p:txBody>
      </p:sp>
      <p:sp>
        <p:nvSpPr>
          <p:cNvPr id="3" name="コンテンツ プレースホルダー 2"/>
          <p:cNvSpPr>
            <a:spLocks noGrp="1"/>
          </p:cNvSpPr>
          <p:nvPr>
            <p:ph idx="1"/>
          </p:nvPr>
        </p:nvSpPr>
        <p:spPr>
          <a:xfrm>
            <a:off x="251520" y="1600202"/>
            <a:ext cx="8568952" cy="4525963"/>
          </a:xfrm>
        </p:spPr>
        <p:txBody>
          <a:bodyPr>
            <a:normAutofit/>
          </a:bodyPr>
          <a:lstStyle/>
          <a:p>
            <a:pPr>
              <a:buFont typeface="Wingdings" panose="05000000000000000000" pitchFamily="2" charset="2"/>
              <a:buChar char="Ø"/>
            </a:pPr>
            <a:r>
              <a:rPr lang="en-US" altLang="ja-JP" sz="2800" dirty="0"/>
              <a:t>CVC</a:t>
            </a:r>
            <a:r>
              <a:rPr lang="ja-JP" altLang="en-US" sz="2800" dirty="0"/>
              <a:t>穿刺は危険手技</a:t>
            </a:r>
            <a:endParaRPr lang="en-US" altLang="ja-JP" sz="2800" dirty="0"/>
          </a:p>
          <a:p>
            <a:pPr>
              <a:buFont typeface="Wingdings" panose="05000000000000000000" pitchFamily="2" charset="2"/>
              <a:buChar char="Ø"/>
            </a:pPr>
            <a:r>
              <a:rPr kumimoji="1" lang="ja-JP" altLang="en-US" sz="2800" dirty="0"/>
              <a:t>合併症を起こすと、患者さんが死亡する可能性がある</a:t>
            </a:r>
            <a:endParaRPr kumimoji="1" lang="en-US" altLang="ja-JP" sz="2800" dirty="0"/>
          </a:p>
          <a:p>
            <a:pPr>
              <a:buFont typeface="Wingdings" panose="05000000000000000000" pitchFamily="2" charset="2"/>
              <a:buChar char="Ø"/>
            </a:pPr>
            <a:r>
              <a:rPr lang="ja-JP" altLang="en-US" sz="2800" dirty="0"/>
              <a:t>ひいては医療従事者や病院側も多大な損害を被る</a:t>
            </a:r>
            <a:endParaRPr lang="en-US" altLang="ja-JP" sz="2800" dirty="0"/>
          </a:p>
          <a:p>
            <a:pPr>
              <a:buFont typeface="Wingdings" panose="05000000000000000000" pitchFamily="2" charset="2"/>
              <a:buChar char="Ø"/>
            </a:pPr>
            <a:r>
              <a:rPr kumimoji="1" lang="ja-JP" altLang="en-US" sz="2800" dirty="0"/>
              <a:t>合併症予防のために重要なのは　　　　　　　　　　　</a:t>
            </a:r>
            <a:endParaRPr kumimoji="1" lang="en-US" altLang="ja-JP" sz="2800" dirty="0"/>
          </a:p>
          <a:p>
            <a:pPr marL="0" indent="0">
              <a:buNone/>
            </a:pPr>
            <a:r>
              <a:rPr lang="ja-JP" altLang="en-US" sz="2800" dirty="0"/>
              <a:t>　　　・</a:t>
            </a:r>
            <a:r>
              <a:rPr kumimoji="1" lang="ja-JP" altLang="en-US" sz="2800" dirty="0"/>
              <a:t>「必要性の検討」</a:t>
            </a:r>
            <a:endParaRPr kumimoji="1" lang="en-US" altLang="ja-JP" sz="2800" dirty="0"/>
          </a:p>
          <a:p>
            <a:pPr marL="0" indent="0">
              <a:buNone/>
            </a:pPr>
            <a:r>
              <a:rPr lang="ja-JP" altLang="en-US" sz="2800" dirty="0"/>
              <a:t>　　　・</a:t>
            </a:r>
            <a:r>
              <a:rPr kumimoji="1" lang="ja-JP" altLang="en-US" sz="2800" dirty="0"/>
              <a:t>「適切な資材の使用」</a:t>
            </a:r>
            <a:endParaRPr kumimoji="1" lang="en-US" altLang="ja-JP" sz="2800" dirty="0"/>
          </a:p>
          <a:p>
            <a:pPr marL="0" indent="0">
              <a:buNone/>
            </a:pPr>
            <a:r>
              <a:rPr lang="ja-JP" altLang="en-US" sz="2800" dirty="0"/>
              <a:t>　　　・</a:t>
            </a:r>
            <a:r>
              <a:rPr kumimoji="1" lang="ja-JP" altLang="en-US" sz="2800" dirty="0"/>
              <a:t>「エコーの適正使用」</a:t>
            </a:r>
          </a:p>
        </p:txBody>
      </p:sp>
      <p:pic>
        <p:nvPicPr>
          <p:cNvPr id="2050" name="Picture 2" descr="ソース画像を表示">
            <a:extLst>
              <a:ext uri="{FF2B5EF4-FFF2-40B4-BE49-F238E27FC236}">
                <a16:creationId xmlns:a16="http://schemas.microsoft.com/office/drawing/2014/main" id="{B463AFF1-53FD-C4D1-F426-50ECAC1D1F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9794" y="3429000"/>
            <a:ext cx="3008446" cy="321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3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4" descr="IVHMV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2205038"/>
            <a:ext cx="3963987" cy="3790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0947" name="Picture 5" descr="P10000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205038"/>
            <a:ext cx="3987800" cy="3835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5414" name="Text Box 6">
            <a:extLst>
              <a:ext uri="{FF2B5EF4-FFF2-40B4-BE49-F238E27FC236}">
                <a16:creationId xmlns:a16="http://schemas.microsoft.com/office/drawing/2014/main" id="{3A0946BF-5304-4A52-97A9-2575DC991E02}"/>
              </a:ext>
            </a:extLst>
          </p:cNvPr>
          <p:cNvSpPr txBox="1">
            <a:spLocks noChangeArrowheads="1"/>
          </p:cNvSpPr>
          <p:nvPr/>
        </p:nvSpPr>
        <p:spPr bwMode="auto">
          <a:xfrm>
            <a:off x="398463" y="266700"/>
            <a:ext cx="84899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ja-JP" altLang="en-US" sz="4000" b="1">
                <a:solidFill>
                  <a:srgbClr val="002060"/>
                </a:solidFill>
                <a:effectLst>
                  <a:outerShdw blurRad="38100" dist="38100" dir="2700000" algn="tl">
                    <a:srgbClr val="C0C0C0"/>
                  </a:outerShdw>
                </a:effectLst>
                <a:latin typeface="Meiryo UI" panose="020B0604030504040204" pitchFamily="50" charset="-128"/>
                <a:ea typeface="Meiryo UI" panose="020B0604030504040204" pitchFamily="50" charset="-128"/>
              </a:rPr>
              <a:t>中心静脈カテーテル挿入時の防護用具</a:t>
            </a:r>
          </a:p>
        </p:txBody>
      </p:sp>
      <p:sp>
        <p:nvSpPr>
          <p:cNvPr id="210949" name="Rectangle 7"/>
          <p:cNvSpPr>
            <a:spLocks noChangeArrowheads="1"/>
          </p:cNvSpPr>
          <p:nvPr/>
        </p:nvSpPr>
        <p:spPr bwMode="auto">
          <a:xfrm>
            <a:off x="1116013" y="3416532"/>
            <a:ext cx="503237" cy="199504"/>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210950" name="Rectangle 8"/>
          <p:cNvSpPr>
            <a:spLocks noChangeArrowheads="1"/>
          </p:cNvSpPr>
          <p:nvPr/>
        </p:nvSpPr>
        <p:spPr bwMode="auto">
          <a:xfrm>
            <a:off x="2941176" y="2867891"/>
            <a:ext cx="503237" cy="29094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210951" name="Text Box 9"/>
          <p:cNvSpPr txBox="1">
            <a:spLocks noChangeArrowheads="1"/>
          </p:cNvSpPr>
          <p:nvPr/>
        </p:nvSpPr>
        <p:spPr bwMode="auto">
          <a:xfrm>
            <a:off x="539750" y="6092825"/>
            <a:ext cx="129698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spcBef>
                <a:spcPct val="50000"/>
              </a:spcBef>
            </a:pPr>
            <a:r>
              <a:rPr lang="ja-JP" altLang="en-US">
                <a:latin typeface="Meiryo UI" panose="020B0604030504040204" pitchFamily="50" charset="-128"/>
                <a:ea typeface="Meiryo UI" panose="020B0604030504040204" pitchFamily="50" charset="-128"/>
              </a:rPr>
              <a:t>介助者</a:t>
            </a:r>
          </a:p>
        </p:txBody>
      </p:sp>
      <p:sp>
        <p:nvSpPr>
          <p:cNvPr id="210952" name="Text Box 11"/>
          <p:cNvSpPr txBox="1">
            <a:spLocks noChangeArrowheads="1"/>
          </p:cNvSpPr>
          <p:nvPr/>
        </p:nvSpPr>
        <p:spPr bwMode="auto">
          <a:xfrm>
            <a:off x="2484438" y="6092825"/>
            <a:ext cx="1296987"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spcBef>
                <a:spcPct val="50000"/>
              </a:spcBef>
            </a:pPr>
            <a:r>
              <a:rPr lang="ja-JP" altLang="en-US">
                <a:latin typeface="Meiryo UI" panose="020B0604030504040204" pitchFamily="50" charset="-128"/>
                <a:ea typeface="Meiryo UI" panose="020B0604030504040204" pitchFamily="50" charset="-128"/>
              </a:rPr>
              <a:t>実施者</a:t>
            </a:r>
          </a:p>
        </p:txBody>
      </p:sp>
      <p:sp>
        <p:nvSpPr>
          <p:cNvPr id="210953" name="Text Box 12"/>
          <p:cNvSpPr txBox="1">
            <a:spLocks noChangeArrowheads="1"/>
          </p:cNvSpPr>
          <p:nvPr/>
        </p:nvSpPr>
        <p:spPr bwMode="auto">
          <a:xfrm>
            <a:off x="5940425" y="6092825"/>
            <a:ext cx="129698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spcBef>
                <a:spcPct val="50000"/>
              </a:spcBef>
            </a:pPr>
            <a:r>
              <a:rPr lang="ja-JP" altLang="en-US">
                <a:latin typeface="Meiryo UI" panose="020B0604030504040204" pitchFamily="50" charset="-128"/>
                <a:ea typeface="Meiryo UI" panose="020B0604030504040204" pitchFamily="50" charset="-128"/>
              </a:rPr>
              <a:t>実施中</a:t>
            </a:r>
          </a:p>
        </p:txBody>
      </p:sp>
      <p:sp>
        <p:nvSpPr>
          <p:cNvPr id="10" name="Rectangle 7"/>
          <p:cNvSpPr>
            <a:spLocks noChangeArrowheads="1"/>
          </p:cNvSpPr>
          <p:nvPr/>
        </p:nvSpPr>
        <p:spPr bwMode="auto">
          <a:xfrm rot="19543923">
            <a:off x="6214485" y="3404061"/>
            <a:ext cx="503237" cy="224443"/>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3" name="テキスト ボックス 2"/>
          <p:cNvSpPr txBox="1"/>
          <p:nvPr/>
        </p:nvSpPr>
        <p:spPr>
          <a:xfrm>
            <a:off x="2086495" y="1305754"/>
            <a:ext cx="4801314" cy="461665"/>
          </a:xfrm>
          <a:prstGeom prst="rect">
            <a:avLst/>
          </a:prstGeom>
          <a:noFill/>
        </p:spPr>
        <p:txBody>
          <a:bodyPr wrap="none" rtlCol="0">
            <a:spAutoFit/>
          </a:bodyPr>
          <a:lstStyle/>
          <a:p>
            <a:r>
              <a:rPr lang="ja-JP" altLang="en-US" sz="2400" dirty="0">
                <a:latin typeface="HGｺﾞｼｯｸE" panose="020B0909000000000000" pitchFamily="49" charset="-128"/>
                <a:ea typeface="HGｺﾞｼｯｸE" panose="020B0909000000000000" pitchFamily="49" charset="-128"/>
              </a:rPr>
              <a:t>マキシマルバリアプリコーション</a:t>
            </a:r>
            <a:endParaRPr kumimoji="1" lang="ja-JP" altLang="en-US" sz="2400" dirty="0">
              <a:latin typeface="HGｺﾞｼｯｸE" panose="020B0909000000000000" pitchFamily="49" charset="-128"/>
              <a:ea typeface="HGｺﾞｼｯｸE" panose="020B0909000000000000" pitchFamily="49" charset="-128"/>
            </a:endParaRPr>
          </a:p>
        </p:txBody>
      </p:sp>
    </p:spTree>
    <p:extLst>
      <p:ext uri="{BB962C8B-B14F-4D97-AF65-F5344CB8AC3E}">
        <p14:creationId xmlns:p14="http://schemas.microsoft.com/office/powerpoint/2010/main" val="2081312137"/>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ã¯ã­ã«ãã­ã·ã¸ã³ã°ã«ã³ã³é¸å¡© ã¨ã¿ãã¼ã«æ¶æ¯æ¶²1%ã»æ±è± 250mL "/>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371" r="24074"/>
          <a:stretch/>
        </p:blipFill>
        <p:spPr bwMode="auto">
          <a:xfrm>
            <a:off x="3475816" y="1052736"/>
            <a:ext cx="2160240" cy="324036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2411760" y="478903"/>
            <a:ext cx="4288353" cy="707886"/>
          </a:xfrm>
          <a:prstGeom prst="rect">
            <a:avLst/>
          </a:prstGeom>
          <a:noFill/>
        </p:spPr>
        <p:txBody>
          <a:bodyPr wrap="none" rtlCol="0">
            <a:spAutoFit/>
          </a:bodyPr>
          <a:lstStyle/>
          <a:p>
            <a:r>
              <a:rPr kumimoji="1" lang="ja-JP" altLang="en-US" sz="4000" dirty="0"/>
              <a:t>挿入時の推奨消毒</a:t>
            </a:r>
          </a:p>
        </p:txBody>
      </p:sp>
      <p:sp>
        <p:nvSpPr>
          <p:cNvPr id="6" name="正方形/長方形 5"/>
          <p:cNvSpPr/>
          <p:nvPr/>
        </p:nvSpPr>
        <p:spPr>
          <a:xfrm>
            <a:off x="323528" y="4204468"/>
            <a:ext cx="8694687" cy="2308324"/>
          </a:xfrm>
          <a:prstGeom prst="rect">
            <a:avLst/>
          </a:prstGeom>
        </p:spPr>
        <p:txBody>
          <a:bodyPr wrap="square">
            <a:spAutoFit/>
          </a:bodyPr>
          <a:lstStyle/>
          <a:p>
            <a:r>
              <a:rPr lang="ja-JP" altLang="en-US" dirty="0">
                <a:solidFill>
                  <a:srgbClr val="000000"/>
                </a:solidFill>
                <a:latin typeface="verdana" panose="020B0604030504040204" pitchFamily="34" charset="0"/>
              </a:rPr>
              <a:t>・クロルヘキシジン製剤に対し過敏症の既往歴のある患者</a:t>
            </a:r>
          </a:p>
          <a:p>
            <a:r>
              <a:rPr lang="ja-JP" altLang="en-US" dirty="0">
                <a:solidFill>
                  <a:srgbClr val="000000"/>
                </a:solidFill>
                <a:latin typeface="verdana" panose="020B0604030504040204" pitchFamily="34" charset="0"/>
              </a:rPr>
              <a:t>・脳、脊髄、耳（内耳、中耳、外耳）</a:t>
            </a:r>
            <a:r>
              <a:rPr lang="en-US" altLang="ja-JP" dirty="0">
                <a:solidFill>
                  <a:srgbClr val="000000"/>
                </a:solidFill>
                <a:latin typeface="verdana" panose="020B0604030504040204" pitchFamily="34" charset="0"/>
              </a:rPr>
              <a:t>〔</a:t>
            </a:r>
            <a:r>
              <a:rPr lang="ja-JP" altLang="en-US" dirty="0">
                <a:solidFill>
                  <a:srgbClr val="000000"/>
                </a:solidFill>
                <a:latin typeface="verdana" panose="020B0604030504040204" pitchFamily="34" charset="0"/>
              </a:rPr>
              <a:t>聴神経及び中枢神経に対して直接使用した場合は、難聴、神経障害を来すことがある。</a:t>
            </a:r>
            <a:r>
              <a:rPr lang="en-US" altLang="ja-JP" dirty="0">
                <a:solidFill>
                  <a:srgbClr val="000000"/>
                </a:solidFill>
                <a:latin typeface="verdana" panose="020B0604030504040204" pitchFamily="34" charset="0"/>
              </a:rPr>
              <a:t>〕</a:t>
            </a:r>
          </a:p>
          <a:p>
            <a:r>
              <a:rPr lang="ja-JP" altLang="en-US" dirty="0">
                <a:solidFill>
                  <a:srgbClr val="000000"/>
                </a:solidFill>
                <a:latin typeface="verdana" panose="020B0604030504040204" pitchFamily="34" charset="0"/>
              </a:rPr>
              <a:t>・腟、膀胱、口腔等の粘膜面</a:t>
            </a:r>
            <a:r>
              <a:rPr lang="en-US" altLang="ja-JP" dirty="0">
                <a:solidFill>
                  <a:srgbClr val="000000"/>
                </a:solidFill>
                <a:latin typeface="verdana" panose="020B0604030504040204" pitchFamily="34" charset="0"/>
              </a:rPr>
              <a:t>〔</a:t>
            </a:r>
            <a:r>
              <a:rPr lang="ja-JP" altLang="en-US" dirty="0">
                <a:solidFill>
                  <a:srgbClr val="000000"/>
                </a:solidFill>
                <a:latin typeface="verdana" panose="020B0604030504040204" pitchFamily="34" charset="0"/>
              </a:rPr>
              <a:t>クロルヘキシジン製剤の上記部位への使用により、ショック症状（初期症状：悪心・不快感・冷汗・眩暈・胸内苦</a:t>
            </a:r>
            <a:endParaRPr lang="en-US" altLang="ja-JP" dirty="0">
              <a:solidFill>
                <a:srgbClr val="000000"/>
              </a:solidFill>
              <a:latin typeface="verdana" panose="020B0604030504040204" pitchFamily="34" charset="0"/>
            </a:endParaRPr>
          </a:p>
          <a:p>
            <a:r>
              <a:rPr lang="ja-JP" altLang="en-US" dirty="0">
                <a:solidFill>
                  <a:srgbClr val="000000"/>
                </a:solidFill>
                <a:latin typeface="verdana" panose="020B0604030504040204" pitchFamily="34" charset="0"/>
              </a:rPr>
              <a:t>・呼吸困難・発赤等）の発現が報告されている。</a:t>
            </a:r>
            <a:r>
              <a:rPr lang="en-US" altLang="ja-JP" dirty="0">
                <a:solidFill>
                  <a:srgbClr val="000000"/>
                </a:solidFill>
                <a:latin typeface="verdana" panose="020B0604030504040204" pitchFamily="34" charset="0"/>
              </a:rPr>
              <a:t>〕</a:t>
            </a:r>
          </a:p>
          <a:p>
            <a:r>
              <a:rPr lang="ja-JP" altLang="en-US" dirty="0">
                <a:solidFill>
                  <a:srgbClr val="000000"/>
                </a:solidFill>
                <a:latin typeface="verdana" panose="020B0604030504040204" pitchFamily="34" charset="0"/>
              </a:rPr>
              <a:t>・損傷皮膚及び粘膜</a:t>
            </a:r>
            <a:r>
              <a:rPr lang="en-US" altLang="ja-JP" dirty="0">
                <a:solidFill>
                  <a:srgbClr val="000000"/>
                </a:solidFill>
                <a:latin typeface="verdana" panose="020B0604030504040204" pitchFamily="34" charset="0"/>
              </a:rPr>
              <a:t>〔</a:t>
            </a:r>
            <a:r>
              <a:rPr lang="ja-JP" altLang="en-US" dirty="0">
                <a:solidFill>
                  <a:srgbClr val="000000"/>
                </a:solidFill>
                <a:latin typeface="verdana" panose="020B0604030504040204" pitchFamily="34" charset="0"/>
              </a:rPr>
              <a:t>エタノールを含有するので、損傷皮膚及び粘膜へ</a:t>
            </a:r>
            <a:endParaRPr lang="en-US" altLang="ja-JP" dirty="0">
              <a:solidFill>
                <a:srgbClr val="000000"/>
              </a:solidFill>
              <a:latin typeface="verdana" panose="020B0604030504040204" pitchFamily="34" charset="0"/>
            </a:endParaRPr>
          </a:p>
          <a:p>
            <a:r>
              <a:rPr lang="ja-JP" altLang="en-US" dirty="0">
                <a:solidFill>
                  <a:srgbClr val="000000"/>
                </a:solidFill>
                <a:latin typeface="verdana" panose="020B0604030504040204" pitchFamily="34" charset="0"/>
              </a:rPr>
              <a:t>　の使用により、刺激作用を有する。</a:t>
            </a:r>
            <a:r>
              <a:rPr lang="en-US" altLang="ja-JP" dirty="0">
                <a:solidFill>
                  <a:srgbClr val="000000"/>
                </a:solidFill>
                <a:latin typeface="verdana" panose="020B0604030504040204" pitchFamily="34" charset="0"/>
              </a:rPr>
              <a:t>〕</a:t>
            </a:r>
          </a:p>
        </p:txBody>
      </p:sp>
      <p:sp>
        <p:nvSpPr>
          <p:cNvPr id="7" name="テキスト ボックス 6"/>
          <p:cNvSpPr txBox="1"/>
          <p:nvPr/>
        </p:nvSpPr>
        <p:spPr>
          <a:xfrm>
            <a:off x="395536" y="3726170"/>
            <a:ext cx="803425" cy="461665"/>
          </a:xfrm>
          <a:prstGeom prst="rect">
            <a:avLst/>
          </a:prstGeom>
          <a:noFill/>
        </p:spPr>
        <p:txBody>
          <a:bodyPr wrap="none" rtlCol="0">
            <a:spAutoFit/>
          </a:bodyPr>
          <a:lstStyle/>
          <a:p>
            <a:r>
              <a:rPr lang="ja-JP" altLang="en-US" sz="2400" b="1" u="sng" dirty="0"/>
              <a:t>禁忌</a:t>
            </a:r>
            <a:endParaRPr kumimoji="1" lang="ja-JP" altLang="en-US" sz="2400" b="1" u="sng" dirty="0"/>
          </a:p>
        </p:txBody>
      </p:sp>
    </p:spTree>
    <p:extLst>
      <p:ext uri="{BB962C8B-B14F-4D97-AF65-F5344CB8AC3E}">
        <p14:creationId xmlns:p14="http://schemas.microsoft.com/office/powerpoint/2010/main" val="57272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安全なＣＶＣ挿入のための対策</a:t>
            </a:r>
          </a:p>
        </p:txBody>
      </p:sp>
      <p:sp>
        <p:nvSpPr>
          <p:cNvPr id="3" name="コンテンツ プレースホルダー 2"/>
          <p:cNvSpPr>
            <a:spLocks noGrp="1"/>
          </p:cNvSpPr>
          <p:nvPr>
            <p:ph idx="1"/>
          </p:nvPr>
        </p:nvSpPr>
        <p:spPr>
          <a:xfrm>
            <a:off x="2833464" y="1600202"/>
            <a:ext cx="6203032" cy="4525963"/>
          </a:xfrm>
        </p:spPr>
        <p:txBody>
          <a:bodyPr>
            <a:noAutofit/>
          </a:bodyPr>
          <a:lstStyle/>
          <a:p>
            <a:pPr marL="514350" indent="-514350">
              <a:buFont typeface="+mj-lt"/>
              <a:buAutoNum type="arabicPeriod"/>
            </a:pPr>
            <a:r>
              <a:rPr kumimoji="1" lang="en-US" altLang="ja-JP" sz="2800" u="sng" dirty="0">
                <a:solidFill>
                  <a:schemeClr val="bg1">
                    <a:lumMod val="75000"/>
                  </a:schemeClr>
                </a:solidFill>
              </a:rPr>
              <a:t>CVC</a:t>
            </a:r>
            <a:r>
              <a:rPr kumimoji="1" lang="ja-JP" altLang="en-US" sz="2800" u="sng" dirty="0">
                <a:solidFill>
                  <a:schemeClr val="bg1">
                    <a:lumMod val="75000"/>
                  </a:schemeClr>
                </a:solidFill>
              </a:rPr>
              <a:t>留置適応の厳格化</a:t>
            </a:r>
            <a:r>
              <a:rPr kumimoji="1" lang="en-US" altLang="ja-JP" sz="2800" u="sng" dirty="0">
                <a:solidFill>
                  <a:schemeClr val="bg1">
                    <a:lumMod val="75000"/>
                  </a:schemeClr>
                </a:solidFill>
              </a:rPr>
              <a:t>(A)</a:t>
            </a:r>
            <a:r>
              <a:rPr kumimoji="1" lang="ja-JP" altLang="en-US" sz="2800" dirty="0">
                <a:solidFill>
                  <a:schemeClr val="bg1">
                    <a:lumMod val="75000"/>
                  </a:schemeClr>
                </a:solidFill>
              </a:rPr>
              <a:t>　</a:t>
            </a:r>
            <a:r>
              <a:rPr lang="ja-JP" altLang="en-US" sz="2800" dirty="0">
                <a:solidFill>
                  <a:schemeClr val="bg1">
                    <a:lumMod val="75000"/>
                  </a:schemeClr>
                </a:solidFill>
              </a:rPr>
              <a:t>　　　　　　　　　　　　　　</a:t>
            </a:r>
            <a:r>
              <a:rPr lang="en-US" altLang="ja-JP" sz="2400" dirty="0">
                <a:solidFill>
                  <a:schemeClr val="bg1">
                    <a:lumMod val="75000"/>
                  </a:schemeClr>
                </a:solidFill>
              </a:rPr>
              <a:t>(1) </a:t>
            </a:r>
            <a:r>
              <a:rPr lang="ja-JP" altLang="en-US" sz="2400" dirty="0">
                <a:solidFill>
                  <a:schemeClr val="bg1">
                    <a:lumMod val="75000"/>
                  </a:schemeClr>
                </a:solidFill>
              </a:rPr>
              <a:t>適応病態　　　　　　　　　　　　　　　　　　　　　　　　　　　　</a:t>
            </a:r>
            <a:r>
              <a:rPr lang="en-US" altLang="ja-JP" sz="2400" dirty="0">
                <a:solidFill>
                  <a:schemeClr val="bg1">
                    <a:lumMod val="75000"/>
                  </a:schemeClr>
                </a:solidFill>
              </a:rPr>
              <a:t>(2) </a:t>
            </a:r>
            <a:r>
              <a:rPr lang="ja-JP" altLang="en-US" sz="2400" dirty="0">
                <a:solidFill>
                  <a:schemeClr val="bg1">
                    <a:lumMod val="75000"/>
                  </a:schemeClr>
                </a:solidFill>
              </a:rPr>
              <a:t>適応外症例　　　　　　　　　　　　　　　　　　　　　　　　　　</a:t>
            </a:r>
            <a:r>
              <a:rPr lang="en-US" altLang="ja-JP" sz="2400" dirty="0">
                <a:solidFill>
                  <a:schemeClr val="bg1">
                    <a:lumMod val="75000"/>
                  </a:schemeClr>
                </a:solidFill>
              </a:rPr>
              <a:t>(3) </a:t>
            </a:r>
            <a:r>
              <a:rPr lang="ja-JP" altLang="en-US" sz="2400" dirty="0">
                <a:solidFill>
                  <a:schemeClr val="bg1">
                    <a:lumMod val="75000"/>
                  </a:schemeClr>
                </a:solidFill>
              </a:rPr>
              <a:t>リスク評価チェックリストの使用と対応</a:t>
            </a:r>
            <a:endParaRPr kumimoji="1" lang="en-US" altLang="ja-JP" sz="2400" dirty="0">
              <a:solidFill>
                <a:schemeClr val="bg1">
                  <a:lumMod val="75000"/>
                </a:schemeClr>
              </a:solidFill>
            </a:endParaRPr>
          </a:p>
          <a:p>
            <a:pPr marL="514350" indent="-514350">
              <a:buFont typeface="+mj-lt"/>
              <a:buAutoNum type="arabicPeriod"/>
            </a:pPr>
            <a:r>
              <a:rPr lang="ja-JP" altLang="en-US" sz="2800" u="sng" dirty="0"/>
              <a:t>安全な穿刺手技等の標準化</a:t>
            </a:r>
            <a:r>
              <a:rPr lang="ja-JP" altLang="en-US" sz="2800" dirty="0">
                <a:solidFill>
                  <a:schemeClr val="bg1">
                    <a:lumMod val="75000"/>
                  </a:schemeClr>
                </a:solidFill>
              </a:rPr>
              <a:t>　　　　　　　　　　　　　 </a:t>
            </a:r>
            <a:r>
              <a:rPr lang="en-US" altLang="ja-JP" sz="2400" dirty="0">
                <a:solidFill>
                  <a:schemeClr val="bg1">
                    <a:lumMod val="75000"/>
                  </a:schemeClr>
                </a:solidFill>
              </a:rPr>
              <a:t>(1) </a:t>
            </a:r>
            <a:r>
              <a:rPr lang="ja-JP" altLang="en-US" sz="2400" dirty="0">
                <a:solidFill>
                  <a:schemeClr val="bg1">
                    <a:lumMod val="75000"/>
                  </a:schemeClr>
                </a:solidFill>
              </a:rPr>
              <a:t>感染防御策の徹底</a:t>
            </a:r>
            <a:r>
              <a:rPr lang="en-US" altLang="ja-JP" sz="2400" dirty="0">
                <a:solidFill>
                  <a:schemeClr val="bg1">
                    <a:lumMod val="75000"/>
                  </a:schemeClr>
                </a:solidFill>
              </a:rPr>
              <a:t>(A)                        </a:t>
            </a:r>
            <a:r>
              <a:rPr lang="ja-JP" altLang="en-US" sz="2400" dirty="0">
                <a:solidFill>
                  <a:schemeClr val="bg1">
                    <a:lumMod val="75000"/>
                  </a:schemeClr>
                </a:solidFill>
              </a:rPr>
              <a:t>　　　　　　　　　　　　</a:t>
            </a:r>
            <a:r>
              <a:rPr lang="en-US" altLang="ja-JP" sz="2400" dirty="0"/>
              <a:t>(2) </a:t>
            </a:r>
            <a:r>
              <a:rPr lang="ja-JP" altLang="en-US" sz="2400" dirty="0"/>
              <a:t>セルジンガーキットの使用</a:t>
            </a:r>
            <a:r>
              <a:rPr lang="en-US" altLang="ja-JP" sz="2400" dirty="0"/>
              <a:t>(A)</a:t>
            </a:r>
            <a:r>
              <a:rPr lang="ja-JP" altLang="en-US" sz="2400" dirty="0"/>
              <a:t>　　　　　　　　　　　　　　　　</a:t>
            </a:r>
            <a:r>
              <a:rPr lang="en-US" altLang="ja-JP" sz="2400" dirty="0"/>
              <a:t>(3) </a:t>
            </a:r>
            <a:r>
              <a:rPr lang="ja-JP" altLang="en-US" sz="2400" dirty="0"/>
              <a:t>モニター機器・緊急資機材の準備</a:t>
            </a:r>
            <a:r>
              <a:rPr lang="en-US" altLang="ja-JP" sz="2400" dirty="0"/>
              <a:t>(A)</a:t>
            </a:r>
            <a:r>
              <a:rPr lang="ja-JP" altLang="en-US" sz="2400" dirty="0"/>
              <a:t>　　　　　　　　　　　</a:t>
            </a:r>
            <a:r>
              <a:rPr lang="en-US" altLang="ja-JP" sz="2400" dirty="0"/>
              <a:t>(4) </a:t>
            </a:r>
            <a:r>
              <a:rPr lang="ja-JP" altLang="en-US" sz="2400" dirty="0"/>
              <a:t>多数回穿刺の回避</a:t>
            </a:r>
            <a:r>
              <a:rPr lang="en-US" altLang="ja-JP" sz="2400" dirty="0"/>
              <a:t>(A)</a:t>
            </a:r>
            <a:r>
              <a:rPr lang="ja-JP" altLang="en-US" sz="2400" dirty="0"/>
              <a:t>　</a:t>
            </a:r>
            <a:r>
              <a:rPr lang="ja-JP" altLang="en-US" sz="2400" dirty="0">
                <a:solidFill>
                  <a:schemeClr val="bg1">
                    <a:lumMod val="75000"/>
                  </a:schemeClr>
                </a:solidFill>
              </a:rPr>
              <a:t>　　　　　　　　　　　　　　　　　　　</a:t>
            </a:r>
            <a:r>
              <a:rPr lang="en-US" altLang="ja-JP" sz="2400" dirty="0">
                <a:solidFill>
                  <a:schemeClr val="bg1">
                    <a:lumMod val="75000"/>
                  </a:schemeClr>
                </a:solidFill>
              </a:rPr>
              <a:t>(5) </a:t>
            </a:r>
            <a:r>
              <a:rPr lang="ja-JP" altLang="en-US" sz="2400" dirty="0">
                <a:solidFill>
                  <a:schemeClr val="bg1">
                    <a:lumMod val="75000"/>
                  </a:schemeClr>
                </a:solidFill>
              </a:rPr>
              <a:t>透視化操作</a:t>
            </a:r>
            <a:r>
              <a:rPr lang="en-US" altLang="ja-JP" sz="2400" dirty="0">
                <a:solidFill>
                  <a:schemeClr val="bg1">
                    <a:lumMod val="75000"/>
                  </a:schemeClr>
                </a:solidFill>
              </a:rPr>
              <a:t>(B)</a:t>
            </a:r>
            <a:r>
              <a:rPr lang="ja-JP" altLang="en-US" sz="2400" dirty="0">
                <a:solidFill>
                  <a:schemeClr val="bg1">
                    <a:lumMod val="75000"/>
                  </a:schemeClr>
                </a:solidFill>
              </a:rPr>
              <a:t>　　　　　　　　　　　　　　　　　　　　　　　　　</a:t>
            </a:r>
            <a:r>
              <a:rPr lang="en-US" altLang="ja-JP" sz="2400" dirty="0"/>
              <a:t>(6) </a:t>
            </a:r>
            <a:r>
              <a:rPr lang="ja-JP" altLang="en-US" sz="2400" dirty="0"/>
              <a:t>超音波装置の使用</a:t>
            </a:r>
            <a:r>
              <a:rPr lang="en-US" altLang="ja-JP" sz="2400" dirty="0"/>
              <a:t>(B)</a:t>
            </a:r>
            <a:endParaRPr lang="en-US" altLang="ja-JP" sz="2400" u="sng" dirty="0"/>
          </a:p>
          <a:p>
            <a:pPr marL="514350" indent="-514350">
              <a:buFont typeface="+mj-lt"/>
              <a:buAutoNum type="arabicPeriod"/>
            </a:pPr>
            <a:r>
              <a:rPr kumimoji="1" lang="ja-JP" altLang="en-US" sz="2800" u="sng" dirty="0">
                <a:solidFill>
                  <a:schemeClr val="bg1">
                    <a:lumMod val="75000"/>
                  </a:schemeClr>
                </a:solidFill>
              </a:rPr>
              <a:t>安全手技の教育体制能の構築</a:t>
            </a:r>
            <a:r>
              <a:rPr kumimoji="1" lang="en-US" altLang="ja-JP" sz="2800" u="sng" dirty="0">
                <a:solidFill>
                  <a:schemeClr val="bg1">
                    <a:lumMod val="75000"/>
                  </a:schemeClr>
                </a:solidFill>
              </a:rPr>
              <a:t>(B)</a:t>
            </a:r>
          </a:p>
          <a:p>
            <a:pPr marL="514350" indent="-514350">
              <a:buFont typeface="+mj-lt"/>
              <a:buAutoNum type="arabicPeriod"/>
            </a:pPr>
            <a:endParaRPr kumimoji="1" lang="ja-JP" altLang="en-US" sz="2800" dirty="0"/>
          </a:p>
        </p:txBody>
      </p:sp>
      <p:pic>
        <p:nvPicPr>
          <p:cNvPr id="4" name="図 3"/>
          <p:cNvPicPr>
            <a:picLocks noChangeAspect="1"/>
          </p:cNvPicPr>
          <p:nvPr/>
        </p:nvPicPr>
        <p:blipFill>
          <a:blip r:embed="rId2"/>
          <a:stretch>
            <a:fillRect/>
          </a:stretch>
        </p:blipFill>
        <p:spPr>
          <a:xfrm>
            <a:off x="107504" y="1631304"/>
            <a:ext cx="2643758" cy="641356"/>
          </a:xfrm>
          <a:prstGeom prst="rect">
            <a:avLst/>
          </a:prstGeom>
        </p:spPr>
      </p:pic>
      <p:sp>
        <p:nvSpPr>
          <p:cNvPr id="6" name="正方形/長方形 5"/>
          <p:cNvSpPr/>
          <p:nvPr/>
        </p:nvSpPr>
        <p:spPr>
          <a:xfrm>
            <a:off x="323528" y="2348880"/>
            <a:ext cx="2509936" cy="72008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323528" y="2442083"/>
            <a:ext cx="2542684" cy="461665"/>
          </a:xfrm>
          <a:prstGeom prst="rect">
            <a:avLst/>
          </a:prstGeom>
          <a:noFill/>
        </p:spPr>
        <p:txBody>
          <a:bodyPr wrap="none" rtlCol="0">
            <a:spAutoFit/>
          </a:bodyPr>
          <a:lstStyle/>
          <a:p>
            <a:r>
              <a:rPr kumimoji="1" lang="en-US" altLang="ja-JP" sz="2400" dirty="0"/>
              <a:t>(A)</a:t>
            </a:r>
            <a:r>
              <a:rPr kumimoji="1" lang="ja-JP" altLang="en-US" sz="2400" dirty="0"/>
              <a:t>必須　　</a:t>
            </a:r>
            <a:r>
              <a:rPr kumimoji="1" lang="en-US" altLang="ja-JP" sz="2400" dirty="0"/>
              <a:t>(B)</a:t>
            </a:r>
            <a:r>
              <a:rPr kumimoji="1" lang="ja-JP" altLang="en-US" sz="2400" dirty="0"/>
              <a:t>推奨</a:t>
            </a:r>
          </a:p>
        </p:txBody>
      </p:sp>
    </p:spTree>
    <p:extLst>
      <p:ext uri="{BB962C8B-B14F-4D97-AF65-F5344CB8AC3E}">
        <p14:creationId xmlns:p14="http://schemas.microsoft.com/office/powerpoint/2010/main" val="273852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zh-TW" dirty="0">
                <a:latin typeface="Meiryo UI" panose="020B0604030504040204" pitchFamily="50" charset="-128"/>
                <a:ea typeface="Meiryo UI" panose="020B0604030504040204" pitchFamily="50" charset="-128"/>
                <a:cs typeface="Meiryo UI" panose="020B0604030504040204" pitchFamily="50" charset="-128"/>
              </a:rPr>
              <a:t>LANDMARK</a:t>
            </a:r>
            <a:r>
              <a:rPr lang="zh-TW" altLang="en-US" dirty="0">
                <a:latin typeface="Meiryo UI" panose="020B0604030504040204" pitchFamily="50" charset="-128"/>
                <a:ea typeface="Meiryo UI" panose="020B0604030504040204" pitchFamily="50" charset="-128"/>
                <a:cs typeface="Meiryo UI" panose="020B0604030504040204" pitchFamily="50" charset="-128"/>
              </a:rPr>
              <a:t>法</a:t>
            </a:r>
            <a:r>
              <a:rPr lang="ja-JP" altLang="en-US" dirty="0">
                <a:latin typeface="Meiryo UI" panose="020B0604030504040204" pitchFamily="50" charset="-128"/>
                <a:ea typeface="Meiryo UI" panose="020B0604030504040204" pitchFamily="50" charset="-128"/>
                <a:cs typeface="Meiryo UI" panose="020B0604030504040204" pitchFamily="50" charset="-128"/>
              </a:rPr>
              <a:t>による</a:t>
            </a:r>
            <a:r>
              <a:rPr lang="zh-TW" altLang="en-US" dirty="0">
                <a:latin typeface="Meiryo UI" panose="020B0604030504040204" pitchFamily="50" charset="-128"/>
                <a:ea typeface="Meiryo UI" panose="020B0604030504040204" pitchFamily="50" charset="-128"/>
                <a:cs typeface="Meiryo UI" panose="020B0604030504040204" pitchFamily="50" charset="-128"/>
              </a:rPr>
              <a:t>内頚静脈穿刺</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3906" y="1700808"/>
            <a:ext cx="4608512" cy="3729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9" y="1700808"/>
            <a:ext cx="3725327" cy="1944216"/>
          </a:xfrm>
          <a:prstGeom prst="rect">
            <a:avLst/>
          </a:prstGeom>
          <a:noFill/>
          <a:ln w="9525">
            <a:solidFill>
              <a:srgbClr val="001E46"/>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76017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zh-TW" dirty="0">
                <a:latin typeface="Meiryo UI" panose="020B0604030504040204" pitchFamily="50" charset="-128"/>
                <a:ea typeface="Meiryo UI" panose="020B0604030504040204" pitchFamily="50" charset="-128"/>
                <a:cs typeface="Meiryo UI" panose="020B0604030504040204" pitchFamily="50" charset="-128"/>
              </a:rPr>
              <a:t>LANDMARK</a:t>
            </a:r>
            <a:r>
              <a:rPr lang="zh-TW" altLang="en-US" dirty="0">
                <a:latin typeface="Meiryo UI" panose="020B0604030504040204" pitchFamily="50" charset="-128"/>
                <a:ea typeface="Meiryo UI" panose="020B0604030504040204" pitchFamily="50" charset="-128"/>
                <a:cs typeface="Meiryo UI" panose="020B0604030504040204" pitchFamily="50" charset="-128"/>
              </a:rPr>
              <a:t>法</a:t>
            </a:r>
            <a:r>
              <a:rPr lang="ja-JP" altLang="en-US" dirty="0">
                <a:latin typeface="Meiryo UI" panose="020B0604030504040204" pitchFamily="50" charset="-128"/>
                <a:ea typeface="Meiryo UI" panose="020B0604030504040204" pitchFamily="50" charset="-128"/>
                <a:cs typeface="Meiryo UI" panose="020B0604030504040204" pitchFamily="50" charset="-128"/>
              </a:rPr>
              <a:t>による</a:t>
            </a:r>
            <a:r>
              <a:rPr lang="zh-TW" altLang="en-US" dirty="0">
                <a:latin typeface="Meiryo UI" panose="020B0604030504040204" pitchFamily="50" charset="-128"/>
                <a:ea typeface="Meiryo UI" panose="020B0604030504040204" pitchFamily="50" charset="-128"/>
                <a:cs typeface="Meiryo UI" panose="020B0604030504040204" pitchFamily="50" charset="-128"/>
              </a:rPr>
              <a:t>内頚静脈穿刺</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3906" y="1700808"/>
            <a:ext cx="4608512" cy="3729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9" y="1700808"/>
            <a:ext cx="3725327" cy="1944216"/>
          </a:xfrm>
          <a:prstGeom prst="rect">
            <a:avLst/>
          </a:prstGeom>
          <a:noFill/>
          <a:ln w="9525">
            <a:solidFill>
              <a:srgbClr val="001E46"/>
            </a:solidFill>
            <a:miter lim="800000"/>
            <a:headEnd/>
            <a:tailEnd/>
          </a:ln>
          <a:extLst>
            <a:ext uri="{909E8E84-426E-40DD-AFC4-6F175D3DCCD1}">
              <a14:hiddenFill xmlns:a14="http://schemas.microsoft.com/office/drawing/2010/main">
                <a:solidFill>
                  <a:schemeClr val="accent1"/>
                </a:solidFill>
              </a14:hiddenFill>
            </a:ext>
          </a:extLst>
        </p:spPr>
      </p:pic>
      <p:sp>
        <p:nvSpPr>
          <p:cNvPr id="6" name="テキスト ボックス 5"/>
          <p:cNvSpPr txBox="1"/>
          <p:nvPr/>
        </p:nvSpPr>
        <p:spPr>
          <a:xfrm>
            <a:off x="0" y="2523093"/>
            <a:ext cx="9145004" cy="3539430"/>
          </a:xfrm>
          <a:prstGeom prst="rect">
            <a:avLst/>
          </a:prstGeom>
          <a:solidFill>
            <a:schemeClr val="tx2">
              <a:lumMod val="60000"/>
              <a:lumOff val="40000"/>
            </a:schemeClr>
          </a:solidFill>
        </p:spPr>
        <p:txBody>
          <a:bodyPr wrap="square" rtlCol="0" anchor="ctr" anchorCtr="0">
            <a:spAutoFit/>
          </a:bodyPr>
          <a:lstStyle/>
          <a:p>
            <a:r>
              <a:rPr lang="ja-JP" altLang="en-US" sz="3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3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LandMark</a:t>
            </a:r>
            <a:r>
              <a:rPr lang="ja-JP" altLang="en-US" sz="3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法による</a:t>
            </a:r>
            <a:r>
              <a:rPr lang="en-US" altLang="ja-JP" sz="3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CVC</a:t>
            </a:r>
            <a:r>
              <a:rPr lang="ja-JP" altLang="en-US" sz="3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穿刺の成功率は、約</a:t>
            </a:r>
            <a:r>
              <a:rPr lang="en-US" altLang="ja-JP" sz="3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90%</a:t>
            </a:r>
          </a:p>
          <a:p>
            <a:r>
              <a:rPr lang="en-US" altLang="ja-JP"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内頸静脈穿刺　　　　</a:t>
            </a:r>
            <a:r>
              <a:rPr lang="en-US" altLang="ja-JP"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83.5 - 96.6 </a:t>
            </a:r>
            <a:r>
              <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鎖骨下静脈穿刺　　 </a:t>
            </a:r>
            <a:r>
              <a:rPr lang="en-US" altLang="ja-JP"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88.9 - 95.3 %</a:t>
            </a:r>
          </a:p>
          <a:p>
            <a:r>
              <a:rPr lang="en-US" altLang="ja-JP"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大腿静脈穿刺　　　　</a:t>
            </a:r>
            <a:r>
              <a:rPr lang="en-US" altLang="ja-JP"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86.0 - 95.4 %</a:t>
            </a:r>
          </a:p>
          <a:p>
            <a:endParaRPr lang="en-US" altLang="ja-JP"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3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3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3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程度は“絶対”に失敗する</a:t>
            </a:r>
          </a:p>
          <a:p>
            <a:r>
              <a:rPr lang="ja-JP" altLang="en-US" sz="3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 手術だとしたら、容認できますか？</a:t>
            </a:r>
            <a:endParaRPr lang="en-US" altLang="ja-JP" sz="3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3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5996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3600" dirty="0">
                <a:latin typeface="Meiryo UI" panose="020B0604030504040204" pitchFamily="50" charset="-128"/>
                <a:ea typeface="Meiryo UI" panose="020B0604030504040204" pitchFamily="50" charset="-128"/>
                <a:cs typeface="Meiryo UI" panose="020B0604030504040204" pitchFamily="50" charset="-128"/>
              </a:rPr>
              <a:t>内頚静脈と総頚動脈の解剖学的関係</a:t>
            </a:r>
          </a:p>
        </p:txBody>
      </p:sp>
      <p:sp>
        <p:nvSpPr>
          <p:cNvPr id="6" name="Rectangle 2"/>
          <p:cNvSpPr>
            <a:spLocks noChangeArrowheads="1"/>
          </p:cNvSpPr>
          <p:nvPr/>
        </p:nvSpPr>
        <p:spPr bwMode="auto">
          <a:xfrm rot="5400000">
            <a:off x="2201865" y="2088437"/>
            <a:ext cx="1017587" cy="338137"/>
          </a:xfrm>
          <a:prstGeom prst="rect">
            <a:avLst/>
          </a:prstGeom>
          <a:noFill/>
          <a:ln w="9525">
            <a:noFill/>
            <a:miter lim="800000"/>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7" name="Rectangle 3"/>
          <p:cNvSpPr>
            <a:spLocks noChangeArrowheads="1"/>
          </p:cNvSpPr>
          <p:nvPr/>
        </p:nvSpPr>
        <p:spPr bwMode="auto">
          <a:xfrm rot="5400000">
            <a:off x="1699419" y="2105107"/>
            <a:ext cx="1017588" cy="339725"/>
          </a:xfrm>
          <a:prstGeom prst="rect">
            <a:avLst/>
          </a:prstGeom>
          <a:noFill/>
          <a:ln w="9525">
            <a:noFill/>
            <a:miter lim="800000"/>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9" name="Rectangle 4"/>
          <p:cNvSpPr>
            <a:spLocks noChangeArrowheads="1"/>
          </p:cNvSpPr>
          <p:nvPr/>
        </p:nvSpPr>
        <p:spPr bwMode="auto">
          <a:xfrm rot="5400000">
            <a:off x="4393407" y="5861132"/>
            <a:ext cx="598488" cy="390525"/>
          </a:xfrm>
          <a:prstGeom prst="rect">
            <a:avLst/>
          </a:prstGeom>
          <a:noFill/>
          <a:ln w="9525">
            <a:noFill/>
            <a:miter lim="800000"/>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10" name="Rectangle 5"/>
          <p:cNvSpPr>
            <a:spLocks noChangeArrowheads="1"/>
          </p:cNvSpPr>
          <p:nvPr/>
        </p:nvSpPr>
        <p:spPr bwMode="auto">
          <a:xfrm rot="5400000">
            <a:off x="6392865" y="2391649"/>
            <a:ext cx="776287" cy="392113"/>
          </a:xfrm>
          <a:prstGeom prst="rect">
            <a:avLst/>
          </a:prstGeom>
          <a:noFill/>
          <a:ln w="9525">
            <a:noFill/>
            <a:miter lim="800000"/>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11" name="Freeform 6"/>
          <p:cNvSpPr>
            <a:spLocks/>
          </p:cNvSpPr>
          <p:nvPr/>
        </p:nvSpPr>
        <p:spPr bwMode="auto">
          <a:xfrm>
            <a:off x="6324600" y="4326812"/>
            <a:ext cx="2038350" cy="1857375"/>
          </a:xfrm>
          <a:custGeom>
            <a:avLst/>
            <a:gdLst>
              <a:gd name="T0" fmla="*/ 0 w 661"/>
              <a:gd name="T1" fmla="*/ 2147483647 h 640"/>
              <a:gd name="T2" fmla="*/ 2147483647 w 661"/>
              <a:gd name="T3" fmla="*/ 0 h 640"/>
              <a:gd name="T4" fmla="*/ 2147483647 w 661"/>
              <a:gd name="T5" fmla="*/ 0 h 640"/>
              <a:gd name="T6" fmla="*/ 2147483647 w 661"/>
              <a:gd name="T7" fmla="*/ 2147483647 h 640"/>
              <a:gd name="T8" fmla="*/ 0 w 661"/>
              <a:gd name="T9" fmla="*/ 2147483647 h 640"/>
              <a:gd name="T10" fmla="*/ 0 w 661"/>
              <a:gd name="T11" fmla="*/ 2147483647 h 640"/>
              <a:gd name="T12" fmla="*/ 0 60000 65536"/>
              <a:gd name="T13" fmla="*/ 0 60000 65536"/>
              <a:gd name="T14" fmla="*/ 0 60000 65536"/>
              <a:gd name="T15" fmla="*/ 0 60000 65536"/>
              <a:gd name="T16" fmla="*/ 0 60000 65536"/>
              <a:gd name="T17" fmla="*/ 0 60000 65536"/>
              <a:gd name="T18" fmla="*/ 0 w 661"/>
              <a:gd name="T19" fmla="*/ 0 h 640"/>
              <a:gd name="T20" fmla="*/ 661 w 661"/>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661" h="640">
                <a:moveTo>
                  <a:pt x="0" y="640"/>
                </a:moveTo>
                <a:lnTo>
                  <a:pt x="164" y="0"/>
                </a:lnTo>
                <a:lnTo>
                  <a:pt x="496" y="0"/>
                </a:lnTo>
                <a:lnTo>
                  <a:pt x="661" y="640"/>
                </a:lnTo>
                <a:lnTo>
                  <a:pt x="0" y="640"/>
                </a:lnTo>
                <a:close/>
              </a:path>
            </a:pathLst>
          </a:custGeom>
          <a:noFill/>
          <a:ln w="38100">
            <a:solidFill>
              <a:srgbClr val="001E46"/>
            </a:solidFill>
            <a:round/>
            <a:headEnd/>
            <a:tailEnd/>
          </a:ln>
        </p:spPr>
        <p:txBody>
          <a:bodyPr lIns="91417" tIns="45710" rIns="91417" bIns="45710"/>
          <a:lstStyle/>
          <a:p>
            <a:pPr defTabSz="456938">
              <a:defRPr/>
            </a:pPr>
            <a:endParaRPr kumimoji="0" lang="ja-JP" altLang="en-US" kern="0">
              <a:solidFill>
                <a:srgbClr val="001E46"/>
              </a:solidFill>
              <a:latin typeface="Effra"/>
              <a:ea typeface="Meiryo UI"/>
            </a:endParaRPr>
          </a:p>
        </p:txBody>
      </p:sp>
      <p:sp>
        <p:nvSpPr>
          <p:cNvPr id="12" name="Freeform 7"/>
          <p:cNvSpPr>
            <a:spLocks/>
          </p:cNvSpPr>
          <p:nvPr/>
        </p:nvSpPr>
        <p:spPr bwMode="auto">
          <a:xfrm>
            <a:off x="806450" y="4372852"/>
            <a:ext cx="2146300" cy="1857375"/>
          </a:xfrm>
          <a:custGeom>
            <a:avLst/>
            <a:gdLst>
              <a:gd name="T0" fmla="*/ 0 w 696"/>
              <a:gd name="T1" fmla="*/ 2147483647 h 640"/>
              <a:gd name="T2" fmla="*/ 2147483647 w 696"/>
              <a:gd name="T3" fmla="*/ 0 h 640"/>
              <a:gd name="T4" fmla="*/ 2147483647 w 696"/>
              <a:gd name="T5" fmla="*/ 0 h 640"/>
              <a:gd name="T6" fmla="*/ 2147483647 w 696"/>
              <a:gd name="T7" fmla="*/ 2147483647 h 640"/>
              <a:gd name="T8" fmla="*/ 0 w 696"/>
              <a:gd name="T9" fmla="*/ 2147483647 h 640"/>
              <a:gd name="T10" fmla="*/ 0 w 696"/>
              <a:gd name="T11" fmla="*/ 2147483647 h 640"/>
              <a:gd name="T12" fmla="*/ 0 60000 65536"/>
              <a:gd name="T13" fmla="*/ 0 60000 65536"/>
              <a:gd name="T14" fmla="*/ 0 60000 65536"/>
              <a:gd name="T15" fmla="*/ 0 60000 65536"/>
              <a:gd name="T16" fmla="*/ 0 60000 65536"/>
              <a:gd name="T17" fmla="*/ 0 60000 65536"/>
              <a:gd name="T18" fmla="*/ 0 w 696"/>
              <a:gd name="T19" fmla="*/ 0 h 640"/>
              <a:gd name="T20" fmla="*/ 696 w 696"/>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696" h="640">
                <a:moveTo>
                  <a:pt x="0" y="640"/>
                </a:moveTo>
                <a:lnTo>
                  <a:pt x="175" y="0"/>
                </a:lnTo>
                <a:lnTo>
                  <a:pt x="521" y="0"/>
                </a:lnTo>
                <a:lnTo>
                  <a:pt x="696" y="640"/>
                </a:lnTo>
                <a:lnTo>
                  <a:pt x="0" y="640"/>
                </a:lnTo>
                <a:close/>
              </a:path>
            </a:pathLst>
          </a:custGeom>
          <a:noFill/>
          <a:ln w="38100">
            <a:solidFill>
              <a:srgbClr val="001E46"/>
            </a:solidFill>
            <a:round/>
            <a:headEnd/>
            <a:tailEnd/>
          </a:ln>
        </p:spPr>
        <p:txBody>
          <a:bodyPr lIns="91417" tIns="45710" rIns="91417" bIns="45710"/>
          <a:lstStyle/>
          <a:p>
            <a:pPr defTabSz="456938">
              <a:defRPr/>
            </a:pPr>
            <a:endParaRPr kumimoji="0" lang="ja-JP" altLang="en-US" kern="0">
              <a:solidFill>
                <a:srgbClr val="001E46"/>
              </a:solidFill>
              <a:latin typeface="Effra"/>
              <a:ea typeface="Meiryo UI"/>
            </a:endParaRPr>
          </a:p>
        </p:txBody>
      </p:sp>
      <p:sp>
        <p:nvSpPr>
          <p:cNvPr id="13" name="Freeform 8"/>
          <p:cNvSpPr>
            <a:spLocks/>
          </p:cNvSpPr>
          <p:nvPr/>
        </p:nvSpPr>
        <p:spPr bwMode="auto">
          <a:xfrm>
            <a:off x="3589338" y="4344274"/>
            <a:ext cx="2043112" cy="1858963"/>
          </a:xfrm>
          <a:custGeom>
            <a:avLst/>
            <a:gdLst>
              <a:gd name="T0" fmla="*/ 0 w 662"/>
              <a:gd name="T1" fmla="*/ 2147483647 h 640"/>
              <a:gd name="T2" fmla="*/ 2147483647 w 662"/>
              <a:gd name="T3" fmla="*/ 0 h 640"/>
              <a:gd name="T4" fmla="*/ 2147483647 w 662"/>
              <a:gd name="T5" fmla="*/ 0 h 640"/>
              <a:gd name="T6" fmla="*/ 2147483647 w 662"/>
              <a:gd name="T7" fmla="*/ 2147483647 h 640"/>
              <a:gd name="T8" fmla="*/ 0 w 662"/>
              <a:gd name="T9" fmla="*/ 2147483647 h 640"/>
              <a:gd name="T10" fmla="*/ 0 w 662"/>
              <a:gd name="T11" fmla="*/ 2147483647 h 640"/>
              <a:gd name="T12" fmla="*/ 0 60000 65536"/>
              <a:gd name="T13" fmla="*/ 0 60000 65536"/>
              <a:gd name="T14" fmla="*/ 0 60000 65536"/>
              <a:gd name="T15" fmla="*/ 0 60000 65536"/>
              <a:gd name="T16" fmla="*/ 0 60000 65536"/>
              <a:gd name="T17" fmla="*/ 0 60000 65536"/>
              <a:gd name="T18" fmla="*/ 0 w 662"/>
              <a:gd name="T19" fmla="*/ 0 h 640"/>
              <a:gd name="T20" fmla="*/ 662 w 662"/>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662" h="640">
                <a:moveTo>
                  <a:pt x="0" y="640"/>
                </a:moveTo>
                <a:lnTo>
                  <a:pt x="166" y="0"/>
                </a:lnTo>
                <a:lnTo>
                  <a:pt x="497" y="0"/>
                </a:lnTo>
                <a:lnTo>
                  <a:pt x="662" y="640"/>
                </a:lnTo>
                <a:lnTo>
                  <a:pt x="0" y="640"/>
                </a:lnTo>
                <a:close/>
              </a:path>
            </a:pathLst>
          </a:custGeom>
          <a:noFill/>
          <a:ln w="38100">
            <a:solidFill>
              <a:srgbClr val="001E46"/>
            </a:solidFill>
            <a:round/>
            <a:headEnd/>
            <a:tailEnd/>
          </a:ln>
        </p:spPr>
        <p:txBody>
          <a:bodyPr lIns="91417" tIns="45710" rIns="91417" bIns="45710"/>
          <a:lstStyle/>
          <a:p>
            <a:pPr defTabSz="456938">
              <a:defRPr/>
            </a:pPr>
            <a:endParaRPr kumimoji="0" lang="ja-JP" altLang="en-US" kern="0">
              <a:solidFill>
                <a:srgbClr val="001E46"/>
              </a:solidFill>
              <a:latin typeface="Effra"/>
              <a:ea typeface="Meiryo UI"/>
            </a:endParaRPr>
          </a:p>
        </p:txBody>
      </p:sp>
      <p:sp>
        <p:nvSpPr>
          <p:cNvPr id="14" name="Rectangle 9"/>
          <p:cNvSpPr>
            <a:spLocks noChangeArrowheads="1"/>
          </p:cNvSpPr>
          <p:nvPr/>
        </p:nvSpPr>
        <p:spPr bwMode="auto">
          <a:xfrm>
            <a:off x="1195353" y="3882312"/>
            <a:ext cx="1238320" cy="397545"/>
          </a:xfrm>
          <a:prstGeom prst="rect">
            <a:avLst/>
          </a:prstGeom>
          <a:noFill/>
          <a:ln w="9525">
            <a:noFill/>
            <a:miter lim="800000"/>
            <a:headEnd/>
            <a:tailEnd/>
          </a:ln>
        </p:spPr>
        <p:txBody>
          <a:bodyPr wrap="none" lIns="0" tIns="0" rIns="0" bIns="0">
            <a:spAutoFit/>
          </a:bodyPr>
          <a:lstStyle/>
          <a:p>
            <a:pPr algn="ctr" defTabSz="456938"/>
            <a:r>
              <a:rPr kumimoji="0" lang="ja-JP" altLang="ja-JP" sz="2600">
                <a:solidFill>
                  <a:srgbClr val="001E46"/>
                </a:solidFill>
                <a:latin typeface="Effra"/>
                <a:ea typeface="Meiryo UI"/>
              </a:rPr>
              <a:t>A</a:t>
            </a:r>
            <a:r>
              <a:rPr kumimoji="0" lang="ja-JP" altLang="en-US" sz="2600">
                <a:solidFill>
                  <a:srgbClr val="001E46"/>
                </a:solidFill>
                <a:latin typeface="Effra"/>
                <a:ea typeface="Meiryo UI"/>
              </a:rPr>
              <a:t>パターン</a:t>
            </a:r>
          </a:p>
        </p:txBody>
      </p:sp>
      <p:sp>
        <p:nvSpPr>
          <p:cNvPr id="15" name="Rectangle 10"/>
          <p:cNvSpPr>
            <a:spLocks noChangeArrowheads="1"/>
          </p:cNvSpPr>
          <p:nvPr/>
        </p:nvSpPr>
        <p:spPr bwMode="auto">
          <a:xfrm>
            <a:off x="3949236" y="3882310"/>
            <a:ext cx="1245534" cy="400110"/>
          </a:xfrm>
          <a:prstGeom prst="rect">
            <a:avLst/>
          </a:prstGeom>
          <a:noFill/>
          <a:ln w="9525">
            <a:noFill/>
            <a:miter lim="800000"/>
            <a:headEnd/>
            <a:tailEnd/>
          </a:ln>
        </p:spPr>
        <p:txBody>
          <a:bodyPr wrap="none" lIns="0" tIns="0" rIns="0" bIns="0">
            <a:spAutoFit/>
          </a:bodyPr>
          <a:lstStyle/>
          <a:p>
            <a:pPr algn="ctr" defTabSz="456938"/>
            <a:r>
              <a:rPr kumimoji="0" lang="ja-JP" altLang="ja-JP" sz="2600">
                <a:solidFill>
                  <a:srgbClr val="001E46"/>
                </a:solidFill>
                <a:latin typeface="Effra"/>
                <a:ea typeface="Meiryo UI"/>
              </a:rPr>
              <a:t>B</a:t>
            </a:r>
            <a:r>
              <a:rPr kumimoji="0" lang="ja-JP" altLang="en-US" sz="2600">
                <a:solidFill>
                  <a:srgbClr val="001E46"/>
                </a:solidFill>
                <a:latin typeface="Effra"/>
                <a:ea typeface="Meiryo UI"/>
              </a:rPr>
              <a:t>パターン</a:t>
            </a:r>
          </a:p>
        </p:txBody>
      </p:sp>
      <p:sp>
        <p:nvSpPr>
          <p:cNvPr id="16" name="Freeform 11"/>
          <p:cNvSpPr>
            <a:spLocks/>
          </p:cNvSpPr>
          <p:nvPr/>
        </p:nvSpPr>
        <p:spPr bwMode="auto">
          <a:xfrm>
            <a:off x="6324600" y="1462962"/>
            <a:ext cx="2038350" cy="1857375"/>
          </a:xfrm>
          <a:custGeom>
            <a:avLst/>
            <a:gdLst>
              <a:gd name="T0" fmla="*/ 0 w 661"/>
              <a:gd name="T1" fmla="*/ 2147483647 h 640"/>
              <a:gd name="T2" fmla="*/ 2147483647 w 661"/>
              <a:gd name="T3" fmla="*/ 0 h 640"/>
              <a:gd name="T4" fmla="*/ 2147483647 w 661"/>
              <a:gd name="T5" fmla="*/ 0 h 640"/>
              <a:gd name="T6" fmla="*/ 2147483647 w 661"/>
              <a:gd name="T7" fmla="*/ 2147483647 h 640"/>
              <a:gd name="T8" fmla="*/ 0 w 661"/>
              <a:gd name="T9" fmla="*/ 2147483647 h 640"/>
              <a:gd name="T10" fmla="*/ 0 w 661"/>
              <a:gd name="T11" fmla="*/ 2147483647 h 640"/>
              <a:gd name="T12" fmla="*/ 0 60000 65536"/>
              <a:gd name="T13" fmla="*/ 0 60000 65536"/>
              <a:gd name="T14" fmla="*/ 0 60000 65536"/>
              <a:gd name="T15" fmla="*/ 0 60000 65536"/>
              <a:gd name="T16" fmla="*/ 0 60000 65536"/>
              <a:gd name="T17" fmla="*/ 0 60000 65536"/>
              <a:gd name="T18" fmla="*/ 0 w 661"/>
              <a:gd name="T19" fmla="*/ 0 h 640"/>
              <a:gd name="T20" fmla="*/ 661 w 661"/>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661" h="640">
                <a:moveTo>
                  <a:pt x="0" y="640"/>
                </a:moveTo>
                <a:lnTo>
                  <a:pt x="164" y="0"/>
                </a:lnTo>
                <a:lnTo>
                  <a:pt x="496" y="0"/>
                </a:lnTo>
                <a:lnTo>
                  <a:pt x="661" y="640"/>
                </a:lnTo>
                <a:lnTo>
                  <a:pt x="0" y="640"/>
                </a:lnTo>
                <a:close/>
              </a:path>
            </a:pathLst>
          </a:custGeom>
          <a:noFill/>
          <a:ln w="38100">
            <a:solidFill>
              <a:srgbClr val="001E46"/>
            </a:solidFill>
            <a:round/>
            <a:headEnd/>
            <a:tailEnd/>
          </a:ln>
        </p:spPr>
        <p:txBody>
          <a:bodyPr lIns="91417" tIns="45710" rIns="91417" bIns="45710"/>
          <a:lstStyle/>
          <a:p>
            <a:pPr defTabSz="456938">
              <a:defRPr/>
            </a:pPr>
            <a:endParaRPr kumimoji="0" lang="ja-JP" altLang="en-US" kern="0">
              <a:solidFill>
                <a:srgbClr val="001E46"/>
              </a:solidFill>
              <a:latin typeface="Effra"/>
              <a:ea typeface="Meiryo UI"/>
            </a:endParaRPr>
          </a:p>
        </p:txBody>
      </p:sp>
      <p:sp>
        <p:nvSpPr>
          <p:cNvPr id="17" name="Freeform 12"/>
          <p:cNvSpPr>
            <a:spLocks/>
          </p:cNvSpPr>
          <p:nvPr/>
        </p:nvSpPr>
        <p:spPr bwMode="auto">
          <a:xfrm>
            <a:off x="825500" y="1462962"/>
            <a:ext cx="2146300" cy="1857375"/>
          </a:xfrm>
          <a:custGeom>
            <a:avLst/>
            <a:gdLst>
              <a:gd name="T0" fmla="*/ 0 w 696"/>
              <a:gd name="T1" fmla="*/ 2147483647 h 640"/>
              <a:gd name="T2" fmla="*/ 2147483647 w 696"/>
              <a:gd name="T3" fmla="*/ 0 h 640"/>
              <a:gd name="T4" fmla="*/ 2147483647 w 696"/>
              <a:gd name="T5" fmla="*/ 0 h 640"/>
              <a:gd name="T6" fmla="*/ 2147483647 w 696"/>
              <a:gd name="T7" fmla="*/ 2147483647 h 640"/>
              <a:gd name="T8" fmla="*/ 0 w 696"/>
              <a:gd name="T9" fmla="*/ 2147483647 h 640"/>
              <a:gd name="T10" fmla="*/ 0 w 696"/>
              <a:gd name="T11" fmla="*/ 2147483647 h 640"/>
              <a:gd name="T12" fmla="*/ 0 60000 65536"/>
              <a:gd name="T13" fmla="*/ 0 60000 65536"/>
              <a:gd name="T14" fmla="*/ 0 60000 65536"/>
              <a:gd name="T15" fmla="*/ 0 60000 65536"/>
              <a:gd name="T16" fmla="*/ 0 60000 65536"/>
              <a:gd name="T17" fmla="*/ 0 60000 65536"/>
              <a:gd name="T18" fmla="*/ 0 w 696"/>
              <a:gd name="T19" fmla="*/ 0 h 640"/>
              <a:gd name="T20" fmla="*/ 696 w 696"/>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696" h="640">
                <a:moveTo>
                  <a:pt x="0" y="640"/>
                </a:moveTo>
                <a:lnTo>
                  <a:pt x="175" y="0"/>
                </a:lnTo>
                <a:lnTo>
                  <a:pt x="521" y="0"/>
                </a:lnTo>
                <a:lnTo>
                  <a:pt x="696" y="640"/>
                </a:lnTo>
                <a:lnTo>
                  <a:pt x="0" y="640"/>
                </a:lnTo>
                <a:close/>
              </a:path>
            </a:pathLst>
          </a:custGeom>
          <a:noFill/>
          <a:ln w="38100">
            <a:solidFill>
              <a:srgbClr val="001E46"/>
            </a:solidFill>
            <a:round/>
            <a:headEnd/>
            <a:tailEnd/>
          </a:ln>
        </p:spPr>
        <p:txBody>
          <a:bodyPr lIns="91417" tIns="45710" rIns="91417" bIns="45710"/>
          <a:lstStyle/>
          <a:p>
            <a:pPr defTabSz="456938">
              <a:defRPr/>
            </a:pPr>
            <a:endParaRPr kumimoji="0" lang="ja-JP" altLang="en-US" kern="0">
              <a:solidFill>
                <a:srgbClr val="001E46"/>
              </a:solidFill>
              <a:latin typeface="Effra"/>
              <a:ea typeface="Meiryo UI"/>
            </a:endParaRPr>
          </a:p>
        </p:txBody>
      </p:sp>
      <p:sp>
        <p:nvSpPr>
          <p:cNvPr id="18" name="Freeform 13"/>
          <p:cNvSpPr>
            <a:spLocks/>
          </p:cNvSpPr>
          <p:nvPr/>
        </p:nvSpPr>
        <p:spPr bwMode="auto">
          <a:xfrm>
            <a:off x="3589338" y="1461374"/>
            <a:ext cx="2043112" cy="1858963"/>
          </a:xfrm>
          <a:custGeom>
            <a:avLst/>
            <a:gdLst>
              <a:gd name="T0" fmla="*/ 0 w 662"/>
              <a:gd name="T1" fmla="*/ 2147483647 h 640"/>
              <a:gd name="T2" fmla="*/ 2147483647 w 662"/>
              <a:gd name="T3" fmla="*/ 0 h 640"/>
              <a:gd name="T4" fmla="*/ 2147483647 w 662"/>
              <a:gd name="T5" fmla="*/ 0 h 640"/>
              <a:gd name="T6" fmla="*/ 2147483647 w 662"/>
              <a:gd name="T7" fmla="*/ 2147483647 h 640"/>
              <a:gd name="T8" fmla="*/ 0 w 662"/>
              <a:gd name="T9" fmla="*/ 2147483647 h 640"/>
              <a:gd name="T10" fmla="*/ 0 w 662"/>
              <a:gd name="T11" fmla="*/ 2147483647 h 640"/>
              <a:gd name="T12" fmla="*/ 0 60000 65536"/>
              <a:gd name="T13" fmla="*/ 0 60000 65536"/>
              <a:gd name="T14" fmla="*/ 0 60000 65536"/>
              <a:gd name="T15" fmla="*/ 0 60000 65536"/>
              <a:gd name="T16" fmla="*/ 0 60000 65536"/>
              <a:gd name="T17" fmla="*/ 0 60000 65536"/>
              <a:gd name="T18" fmla="*/ 0 w 662"/>
              <a:gd name="T19" fmla="*/ 0 h 640"/>
              <a:gd name="T20" fmla="*/ 662 w 662"/>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662" h="640">
                <a:moveTo>
                  <a:pt x="0" y="640"/>
                </a:moveTo>
                <a:lnTo>
                  <a:pt x="166" y="0"/>
                </a:lnTo>
                <a:lnTo>
                  <a:pt x="497" y="0"/>
                </a:lnTo>
                <a:lnTo>
                  <a:pt x="662" y="640"/>
                </a:lnTo>
                <a:lnTo>
                  <a:pt x="0" y="640"/>
                </a:lnTo>
                <a:close/>
              </a:path>
            </a:pathLst>
          </a:custGeom>
          <a:noFill/>
          <a:ln w="38100">
            <a:solidFill>
              <a:srgbClr val="001E46"/>
            </a:solidFill>
            <a:round/>
            <a:headEnd/>
            <a:tailEnd/>
          </a:ln>
        </p:spPr>
        <p:txBody>
          <a:bodyPr lIns="91417" tIns="45710" rIns="91417" bIns="45710"/>
          <a:lstStyle/>
          <a:p>
            <a:pPr defTabSz="456938">
              <a:defRPr/>
            </a:pPr>
            <a:endParaRPr kumimoji="0" lang="ja-JP" altLang="en-US" kern="0">
              <a:solidFill>
                <a:srgbClr val="001E46"/>
              </a:solidFill>
              <a:latin typeface="Effra"/>
              <a:ea typeface="Meiryo UI"/>
            </a:endParaRPr>
          </a:p>
        </p:txBody>
      </p:sp>
      <p:sp>
        <p:nvSpPr>
          <p:cNvPr id="19" name="Rectangle 14"/>
          <p:cNvSpPr>
            <a:spLocks noChangeArrowheads="1"/>
          </p:cNvSpPr>
          <p:nvPr/>
        </p:nvSpPr>
        <p:spPr bwMode="auto">
          <a:xfrm>
            <a:off x="1383681" y="3420348"/>
            <a:ext cx="621965" cy="338554"/>
          </a:xfrm>
          <a:prstGeom prst="rect">
            <a:avLst/>
          </a:prstGeom>
          <a:noFill/>
          <a:ln w="9525">
            <a:noFill/>
            <a:miter lim="800000"/>
            <a:headEnd/>
            <a:tailEnd/>
          </a:ln>
        </p:spPr>
        <p:txBody>
          <a:bodyPr wrap="none" lIns="0" tIns="0" rIns="0" bIns="0">
            <a:spAutoFit/>
          </a:bodyPr>
          <a:lstStyle/>
          <a:p>
            <a:pPr algn="ctr" defTabSz="456938"/>
            <a:r>
              <a:rPr kumimoji="0" lang="en-US" altLang="ja-JP" sz="2200">
                <a:solidFill>
                  <a:srgbClr val="001E46"/>
                </a:solidFill>
                <a:latin typeface="Effra"/>
                <a:ea typeface="Meiryo UI"/>
              </a:rPr>
              <a:t>86.6%</a:t>
            </a:r>
          </a:p>
        </p:txBody>
      </p:sp>
      <p:sp>
        <p:nvSpPr>
          <p:cNvPr id="20" name="Rectangle 15"/>
          <p:cNvSpPr>
            <a:spLocks noChangeArrowheads="1"/>
          </p:cNvSpPr>
          <p:nvPr/>
        </p:nvSpPr>
        <p:spPr bwMode="auto">
          <a:xfrm>
            <a:off x="4360922" y="3374313"/>
            <a:ext cx="480901" cy="338554"/>
          </a:xfrm>
          <a:prstGeom prst="rect">
            <a:avLst/>
          </a:prstGeom>
          <a:noFill/>
          <a:ln w="9525">
            <a:noFill/>
            <a:miter lim="800000"/>
            <a:headEnd/>
            <a:tailEnd/>
          </a:ln>
        </p:spPr>
        <p:txBody>
          <a:bodyPr wrap="none" lIns="0" tIns="0" rIns="0" bIns="0">
            <a:spAutoFit/>
          </a:bodyPr>
          <a:lstStyle/>
          <a:p>
            <a:pPr algn="ctr" defTabSz="456938"/>
            <a:r>
              <a:rPr kumimoji="0" lang="en-US" altLang="ja-JP" sz="2200">
                <a:solidFill>
                  <a:srgbClr val="001E46"/>
                </a:solidFill>
                <a:latin typeface="Effra"/>
                <a:ea typeface="Meiryo UI"/>
              </a:rPr>
              <a:t>8.3%</a:t>
            </a:r>
          </a:p>
        </p:txBody>
      </p:sp>
      <p:sp>
        <p:nvSpPr>
          <p:cNvPr id="21" name="Rectangle 16"/>
          <p:cNvSpPr>
            <a:spLocks noChangeArrowheads="1"/>
          </p:cNvSpPr>
          <p:nvPr/>
        </p:nvSpPr>
        <p:spPr bwMode="auto">
          <a:xfrm>
            <a:off x="7186838" y="3374313"/>
            <a:ext cx="282129" cy="338554"/>
          </a:xfrm>
          <a:prstGeom prst="rect">
            <a:avLst/>
          </a:prstGeom>
          <a:noFill/>
          <a:ln w="9525">
            <a:noFill/>
            <a:miter lim="800000"/>
            <a:headEnd/>
            <a:tailEnd/>
          </a:ln>
        </p:spPr>
        <p:txBody>
          <a:bodyPr wrap="none" lIns="0" tIns="0" rIns="0" bIns="0">
            <a:spAutoFit/>
          </a:bodyPr>
          <a:lstStyle/>
          <a:p>
            <a:pPr algn="ctr" defTabSz="456938"/>
            <a:r>
              <a:rPr kumimoji="0" lang="en-US" altLang="ja-JP" sz="2200" dirty="0">
                <a:solidFill>
                  <a:srgbClr val="FF0000"/>
                </a:solidFill>
                <a:latin typeface="Effra"/>
                <a:ea typeface="Meiryo UI"/>
              </a:rPr>
              <a:t>5%</a:t>
            </a:r>
          </a:p>
        </p:txBody>
      </p:sp>
      <p:sp>
        <p:nvSpPr>
          <p:cNvPr id="22" name="Rectangle 17"/>
          <p:cNvSpPr>
            <a:spLocks noChangeArrowheads="1"/>
          </p:cNvSpPr>
          <p:nvPr/>
        </p:nvSpPr>
        <p:spPr bwMode="auto">
          <a:xfrm>
            <a:off x="1590056" y="6258798"/>
            <a:ext cx="621965" cy="338554"/>
          </a:xfrm>
          <a:prstGeom prst="rect">
            <a:avLst/>
          </a:prstGeom>
          <a:noFill/>
          <a:ln w="9525">
            <a:noFill/>
            <a:miter lim="800000"/>
            <a:headEnd/>
            <a:tailEnd/>
          </a:ln>
        </p:spPr>
        <p:txBody>
          <a:bodyPr wrap="none" lIns="0" tIns="0" rIns="0" bIns="0">
            <a:spAutoFit/>
          </a:bodyPr>
          <a:lstStyle/>
          <a:p>
            <a:pPr algn="ctr" defTabSz="456938"/>
            <a:r>
              <a:rPr kumimoji="0" lang="en-US" altLang="ja-JP" sz="2200">
                <a:solidFill>
                  <a:srgbClr val="001E46"/>
                </a:solidFill>
                <a:latin typeface="Effra"/>
                <a:ea typeface="Meiryo UI"/>
              </a:rPr>
              <a:t>88.3%</a:t>
            </a:r>
          </a:p>
        </p:txBody>
      </p:sp>
      <p:sp>
        <p:nvSpPr>
          <p:cNvPr id="23" name="Rectangle 18"/>
          <p:cNvSpPr>
            <a:spLocks noChangeArrowheads="1"/>
          </p:cNvSpPr>
          <p:nvPr/>
        </p:nvSpPr>
        <p:spPr bwMode="auto">
          <a:xfrm>
            <a:off x="4360922" y="6258798"/>
            <a:ext cx="480901" cy="338554"/>
          </a:xfrm>
          <a:prstGeom prst="rect">
            <a:avLst/>
          </a:prstGeom>
          <a:noFill/>
          <a:ln w="9525">
            <a:noFill/>
            <a:miter lim="800000"/>
            <a:headEnd/>
            <a:tailEnd/>
          </a:ln>
        </p:spPr>
        <p:txBody>
          <a:bodyPr wrap="none" lIns="0" tIns="0" rIns="0" bIns="0">
            <a:spAutoFit/>
          </a:bodyPr>
          <a:lstStyle/>
          <a:p>
            <a:pPr algn="ctr" defTabSz="456938"/>
            <a:r>
              <a:rPr kumimoji="0" lang="en-US" altLang="ja-JP" sz="2200">
                <a:solidFill>
                  <a:srgbClr val="001E46"/>
                </a:solidFill>
                <a:latin typeface="Effra"/>
                <a:ea typeface="Meiryo UI"/>
              </a:rPr>
              <a:t>3.4%</a:t>
            </a:r>
          </a:p>
        </p:txBody>
      </p:sp>
      <p:sp>
        <p:nvSpPr>
          <p:cNvPr id="24" name="Rectangle 19"/>
          <p:cNvSpPr>
            <a:spLocks noChangeArrowheads="1"/>
          </p:cNvSpPr>
          <p:nvPr/>
        </p:nvSpPr>
        <p:spPr bwMode="auto">
          <a:xfrm>
            <a:off x="7029399" y="6229552"/>
            <a:ext cx="1606209" cy="338554"/>
          </a:xfrm>
          <a:prstGeom prst="rect">
            <a:avLst/>
          </a:prstGeom>
          <a:solidFill>
            <a:srgbClr val="FFFFFF"/>
          </a:solidFill>
          <a:ln w="9525">
            <a:noFill/>
            <a:miter lim="800000"/>
            <a:headEnd/>
            <a:tailEnd/>
          </a:ln>
        </p:spPr>
        <p:txBody>
          <a:bodyPr wrap="none" lIns="0" tIns="0" rIns="0" bIns="0">
            <a:spAutoFit/>
          </a:bodyPr>
          <a:lstStyle/>
          <a:p>
            <a:pPr algn="ctr" defTabSz="456938">
              <a:defRPr/>
            </a:pPr>
            <a:r>
              <a:rPr kumimoji="0" lang="en-US" altLang="ja-JP" sz="2200" kern="0" dirty="0">
                <a:solidFill>
                  <a:srgbClr val="002060"/>
                </a:solidFill>
                <a:latin typeface="Effra"/>
                <a:ea typeface="Meiryo UI"/>
              </a:rPr>
              <a:t>8.3%</a:t>
            </a:r>
            <a:r>
              <a:rPr kumimoji="0" lang="ja-JP" altLang="en-US" sz="2200" kern="0" dirty="0">
                <a:solidFill>
                  <a:srgbClr val="002060"/>
                </a:solidFill>
                <a:latin typeface="Effra"/>
                <a:ea typeface="Meiryo UI"/>
              </a:rPr>
              <a:t>　　　　　　</a:t>
            </a:r>
            <a:endParaRPr kumimoji="0" lang="en-US" altLang="ja-JP" sz="2200" kern="0" dirty="0">
              <a:solidFill>
                <a:srgbClr val="002060"/>
              </a:solidFill>
              <a:latin typeface="Effra"/>
              <a:ea typeface="Meiryo UI"/>
            </a:endParaRPr>
          </a:p>
        </p:txBody>
      </p:sp>
      <p:sp>
        <p:nvSpPr>
          <p:cNvPr id="25" name="Text Box 20"/>
          <p:cNvSpPr txBox="1">
            <a:spLocks noChangeArrowheads="1"/>
          </p:cNvSpPr>
          <p:nvPr/>
        </p:nvSpPr>
        <p:spPr bwMode="auto">
          <a:xfrm>
            <a:off x="2694338" y="1013697"/>
            <a:ext cx="461618" cy="914400"/>
          </a:xfrm>
          <a:prstGeom prst="rect">
            <a:avLst/>
          </a:prstGeom>
          <a:noFill/>
          <a:ln w="9525">
            <a:noFill/>
            <a:miter lim="800000"/>
            <a:headEnd/>
            <a:tailEnd/>
          </a:ln>
        </p:spPr>
        <p:txBody>
          <a:bodyPr vert="eaVert" lIns="91417" tIns="45710" rIns="91417" bIns="45710">
            <a:spAutoFit/>
          </a:bodyPr>
          <a:lstStyle/>
          <a:p>
            <a:pPr algn="ctr" defTabSz="456938"/>
            <a:r>
              <a:rPr kumimoji="0" lang="ja-JP" altLang="en-US">
                <a:solidFill>
                  <a:srgbClr val="001E46"/>
                </a:solidFill>
                <a:latin typeface="Effra"/>
                <a:ea typeface="Meiryo UI"/>
              </a:rPr>
              <a:t>外側</a:t>
            </a:r>
          </a:p>
        </p:txBody>
      </p:sp>
      <p:sp>
        <p:nvSpPr>
          <p:cNvPr id="26" name="Text Box 21"/>
          <p:cNvSpPr txBox="1">
            <a:spLocks noChangeArrowheads="1"/>
          </p:cNvSpPr>
          <p:nvPr/>
        </p:nvSpPr>
        <p:spPr bwMode="auto">
          <a:xfrm>
            <a:off x="789338" y="1013697"/>
            <a:ext cx="461618" cy="914400"/>
          </a:xfrm>
          <a:prstGeom prst="rect">
            <a:avLst/>
          </a:prstGeom>
          <a:noFill/>
          <a:ln w="9525">
            <a:noFill/>
            <a:miter lim="800000"/>
            <a:headEnd/>
            <a:tailEnd/>
          </a:ln>
        </p:spPr>
        <p:txBody>
          <a:bodyPr vert="eaVert" lIns="91417" tIns="45710" rIns="91417" bIns="45710">
            <a:spAutoFit/>
          </a:bodyPr>
          <a:lstStyle/>
          <a:p>
            <a:pPr algn="ctr" defTabSz="456938"/>
            <a:r>
              <a:rPr kumimoji="0" lang="ja-JP" altLang="en-US">
                <a:solidFill>
                  <a:srgbClr val="001E46"/>
                </a:solidFill>
                <a:latin typeface="Effra"/>
                <a:ea typeface="Meiryo UI"/>
              </a:rPr>
              <a:t>内側</a:t>
            </a:r>
          </a:p>
        </p:txBody>
      </p:sp>
      <p:sp>
        <p:nvSpPr>
          <p:cNvPr id="27" name="Text Box 22"/>
          <p:cNvSpPr txBox="1">
            <a:spLocks noChangeArrowheads="1"/>
          </p:cNvSpPr>
          <p:nvPr/>
        </p:nvSpPr>
        <p:spPr bwMode="auto">
          <a:xfrm>
            <a:off x="542925" y="2013822"/>
            <a:ext cx="457200" cy="374462"/>
          </a:xfrm>
          <a:prstGeom prst="rect">
            <a:avLst/>
          </a:prstGeom>
          <a:noFill/>
          <a:ln w="9525">
            <a:noFill/>
            <a:miter lim="800000"/>
            <a:headEnd/>
            <a:tailEnd/>
          </a:ln>
        </p:spPr>
        <p:txBody>
          <a:bodyPr lIns="91417" tIns="45710" rIns="91417" bIns="45710">
            <a:spAutoFit/>
          </a:bodyPr>
          <a:lstStyle/>
          <a:p>
            <a:pPr defTabSz="456938">
              <a:spcBef>
                <a:spcPct val="50000"/>
              </a:spcBef>
            </a:pPr>
            <a:r>
              <a:rPr kumimoji="0" lang="ja-JP" altLang="en-US">
                <a:solidFill>
                  <a:srgbClr val="001E46"/>
                </a:solidFill>
                <a:latin typeface="Effra"/>
                <a:ea typeface="Meiryo UI"/>
              </a:rPr>
              <a:t>右</a:t>
            </a:r>
          </a:p>
        </p:txBody>
      </p:sp>
      <p:sp>
        <p:nvSpPr>
          <p:cNvPr id="28" name="Text Box 23"/>
          <p:cNvSpPr txBox="1">
            <a:spLocks noChangeArrowheads="1"/>
          </p:cNvSpPr>
          <p:nvPr/>
        </p:nvSpPr>
        <p:spPr bwMode="auto">
          <a:xfrm>
            <a:off x="533402" y="4969747"/>
            <a:ext cx="538163" cy="374462"/>
          </a:xfrm>
          <a:prstGeom prst="rect">
            <a:avLst/>
          </a:prstGeom>
          <a:noFill/>
          <a:ln w="9525">
            <a:noFill/>
            <a:miter lim="800000"/>
            <a:headEnd/>
            <a:tailEnd/>
          </a:ln>
        </p:spPr>
        <p:txBody>
          <a:bodyPr lIns="91417" tIns="45710" rIns="91417" bIns="45710">
            <a:spAutoFit/>
          </a:bodyPr>
          <a:lstStyle/>
          <a:p>
            <a:pPr defTabSz="456938">
              <a:spcBef>
                <a:spcPct val="50000"/>
              </a:spcBef>
            </a:pPr>
            <a:r>
              <a:rPr kumimoji="0" lang="ja-JP" altLang="en-US">
                <a:solidFill>
                  <a:srgbClr val="001E46"/>
                </a:solidFill>
                <a:latin typeface="Effra"/>
                <a:ea typeface="Meiryo UI"/>
              </a:rPr>
              <a:t>左</a:t>
            </a:r>
          </a:p>
        </p:txBody>
      </p:sp>
      <p:sp>
        <p:nvSpPr>
          <p:cNvPr id="29" name="AutoShape 25"/>
          <p:cNvSpPr>
            <a:spLocks noChangeArrowheads="1"/>
          </p:cNvSpPr>
          <p:nvPr/>
        </p:nvSpPr>
        <p:spPr bwMode="auto">
          <a:xfrm rot="10800000">
            <a:off x="3562355" y="1470897"/>
            <a:ext cx="2066925" cy="18478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1E46"/>
          </a:solidFill>
          <a:ln w="9525">
            <a:solidFill>
              <a:srgbClr val="001E46"/>
            </a:solidFill>
            <a:miter lim="800000"/>
            <a:headEnd/>
            <a:tailEnd/>
          </a:ln>
        </p:spPr>
        <p:txBody>
          <a:bodyPr wrap="none" lIns="91417" tIns="45710" rIns="91417" bIns="45710" anchor="ctr"/>
          <a:lstStyle/>
          <a:p>
            <a:pPr defTabSz="456938">
              <a:defRPr/>
            </a:pPr>
            <a:endParaRPr kumimoji="0" lang="ja-JP" altLang="en-US" kern="0">
              <a:solidFill>
                <a:srgbClr val="001E46"/>
              </a:solidFill>
              <a:latin typeface="Effra"/>
              <a:ea typeface="Meiryo UI"/>
            </a:endParaRPr>
          </a:p>
        </p:txBody>
      </p:sp>
      <p:sp>
        <p:nvSpPr>
          <p:cNvPr id="30" name="AutoShape 26"/>
          <p:cNvSpPr>
            <a:spLocks noChangeArrowheads="1"/>
          </p:cNvSpPr>
          <p:nvPr/>
        </p:nvSpPr>
        <p:spPr bwMode="auto">
          <a:xfrm rot="10800000">
            <a:off x="842965" y="1453435"/>
            <a:ext cx="2111375" cy="18478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1E46"/>
          </a:solidFill>
          <a:ln w="9525">
            <a:solidFill>
              <a:srgbClr val="001E46"/>
            </a:solidFill>
            <a:miter lim="800000"/>
            <a:headEnd/>
            <a:tailEnd/>
          </a:ln>
        </p:spPr>
        <p:txBody>
          <a:bodyPr wrap="none" lIns="91417" tIns="45710" rIns="91417" bIns="45710" anchor="ctr"/>
          <a:lstStyle/>
          <a:p>
            <a:pPr defTabSz="456938">
              <a:defRPr/>
            </a:pPr>
            <a:endParaRPr kumimoji="0" lang="ja-JP" altLang="en-US" kern="0">
              <a:solidFill>
                <a:srgbClr val="001E46"/>
              </a:solidFill>
              <a:latin typeface="Effra"/>
              <a:ea typeface="Meiryo UI"/>
            </a:endParaRPr>
          </a:p>
        </p:txBody>
      </p:sp>
      <p:sp>
        <p:nvSpPr>
          <p:cNvPr id="31" name="AutoShape 27"/>
          <p:cNvSpPr>
            <a:spLocks noChangeArrowheads="1"/>
          </p:cNvSpPr>
          <p:nvPr/>
        </p:nvSpPr>
        <p:spPr bwMode="auto">
          <a:xfrm rot="10800000">
            <a:off x="6323015" y="1453435"/>
            <a:ext cx="2066925" cy="18478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1E46"/>
          </a:solidFill>
          <a:ln w="9525">
            <a:solidFill>
              <a:srgbClr val="001E46"/>
            </a:solidFill>
            <a:miter lim="800000"/>
            <a:headEnd/>
            <a:tailEnd/>
          </a:ln>
        </p:spPr>
        <p:txBody>
          <a:bodyPr wrap="none" lIns="91417" tIns="45710" rIns="91417" bIns="45710" anchor="ctr"/>
          <a:lstStyle/>
          <a:p>
            <a:pPr defTabSz="456938">
              <a:defRPr/>
            </a:pPr>
            <a:endParaRPr kumimoji="0" lang="ja-JP" altLang="en-US" kern="0">
              <a:solidFill>
                <a:srgbClr val="001E46"/>
              </a:solidFill>
              <a:latin typeface="Effra"/>
              <a:ea typeface="Meiryo UI"/>
            </a:endParaRPr>
          </a:p>
        </p:txBody>
      </p:sp>
      <p:sp>
        <p:nvSpPr>
          <p:cNvPr id="32" name="Oval 28"/>
          <p:cNvSpPr>
            <a:spLocks noChangeArrowheads="1"/>
          </p:cNvSpPr>
          <p:nvPr/>
        </p:nvSpPr>
        <p:spPr bwMode="auto">
          <a:xfrm>
            <a:off x="1627190" y="1856660"/>
            <a:ext cx="841375" cy="398462"/>
          </a:xfrm>
          <a:prstGeom prst="ellipse">
            <a:avLst/>
          </a:prstGeom>
          <a:solidFill>
            <a:srgbClr val="0000FF"/>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33" name="Oval 29"/>
          <p:cNvSpPr>
            <a:spLocks noChangeArrowheads="1"/>
          </p:cNvSpPr>
          <p:nvPr/>
        </p:nvSpPr>
        <p:spPr bwMode="auto">
          <a:xfrm>
            <a:off x="1465263" y="2502777"/>
            <a:ext cx="519112" cy="454025"/>
          </a:xfrm>
          <a:prstGeom prst="ellipse">
            <a:avLst/>
          </a:prstGeom>
          <a:solidFill>
            <a:srgbClr val="FF0000"/>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34" name="Oval 30"/>
          <p:cNvSpPr>
            <a:spLocks noChangeArrowheads="1"/>
          </p:cNvSpPr>
          <p:nvPr/>
        </p:nvSpPr>
        <p:spPr bwMode="auto">
          <a:xfrm>
            <a:off x="4416425" y="2075735"/>
            <a:ext cx="844550" cy="398462"/>
          </a:xfrm>
          <a:prstGeom prst="ellipse">
            <a:avLst/>
          </a:prstGeom>
          <a:solidFill>
            <a:srgbClr val="0000FF"/>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35" name="Oval 31"/>
          <p:cNvSpPr>
            <a:spLocks noChangeArrowheads="1"/>
          </p:cNvSpPr>
          <p:nvPr/>
        </p:nvSpPr>
        <p:spPr bwMode="auto">
          <a:xfrm>
            <a:off x="3894140" y="2332912"/>
            <a:ext cx="522287" cy="454025"/>
          </a:xfrm>
          <a:prstGeom prst="ellipse">
            <a:avLst/>
          </a:prstGeom>
          <a:solidFill>
            <a:srgbClr val="FF0000"/>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36" name="Oval 32"/>
          <p:cNvSpPr>
            <a:spLocks noChangeArrowheads="1"/>
          </p:cNvSpPr>
          <p:nvPr/>
        </p:nvSpPr>
        <p:spPr bwMode="auto">
          <a:xfrm>
            <a:off x="6900863" y="2029699"/>
            <a:ext cx="842962" cy="398463"/>
          </a:xfrm>
          <a:prstGeom prst="ellipse">
            <a:avLst/>
          </a:prstGeom>
          <a:solidFill>
            <a:srgbClr val="0000FF"/>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37" name="Oval 33"/>
          <p:cNvSpPr>
            <a:spLocks noChangeArrowheads="1"/>
          </p:cNvSpPr>
          <p:nvPr/>
        </p:nvSpPr>
        <p:spPr bwMode="auto">
          <a:xfrm>
            <a:off x="7029452" y="2545637"/>
            <a:ext cx="519113" cy="454025"/>
          </a:xfrm>
          <a:prstGeom prst="ellipse">
            <a:avLst/>
          </a:prstGeom>
          <a:solidFill>
            <a:srgbClr val="FF0000"/>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38" name="Rectangle 34"/>
          <p:cNvSpPr>
            <a:spLocks noChangeArrowheads="1"/>
          </p:cNvSpPr>
          <p:nvPr/>
        </p:nvSpPr>
        <p:spPr bwMode="auto">
          <a:xfrm>
            <a:off x="6736862" y="3856912"/>
            <a:ext cx="1250343" cy="397545"/>
          </a:xfrm>
          <a:prstGeom prst="rect">
            <a:avLst/>
          </a:prstGeom>
          <a:noFill/>
          <a:ln w="9525">
            <a:noFill/>
            <a:miter lim="800000"/>
            <a:headEnd/>
            <a:tailEnd/>
          </a:ln>
        </p:spPr>
        <p:txBody>
          <a:bodyPr wrap="none" lIns="0" tIns="0" rIns="0" bIns="0">
            <a:spAutoFit/>
          </a:bodyPr>
          <a:lstStyle/>
          <a:p>
            <a:pPr algn="ctr" defTabSz="456938"/>
            <a:r>
              <a:rPr kumimoji="0" lang="ja-JP" altLang="ja-JP" sz="2600">
                <a:solidFill>
                  <a:srgbClr val="001E46"/>
                </a:solidFill>
                <a:latin typeface="Effra"/>
                <a:ea typeface="Meiryo UI"/>
              </a:rPr>
              <a:t>C</a:t>
            </a:r>
            <a:r>
              <a:rPr kumimoji="0" lang="ja-JP" altLang="en-US" sz="2600">
                <a:solidFill>
                  <a:srgbClr val="001E46"/>
                </a:solidFill>
                <a:latin typeface="Effra"/>
                <a:ea typeface="Meiryo UI"/>
              </a:rPr>
              <a:t>パターン</a:t>
            </a:r>
          </a:p>
        </p:txBody>
      </p:sp>
      <p:sp>
        <p:nvSpPr>
          <p:cNvPr id="39" name="AutoShape 35"/>
          <p:cNvSpPr>
            <a:spLocks noChangeArrowheads="1"/>
          </p:cNvSpPr>
          <p:nvPr/>
        </p:nvSpPr>
        <p:spPr bwMode="auto">
          <a:xfrm rot="10800000">
            <a:off x="825505" y="4360147"/>
            <a:ext cx="2111375" cy="18478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1E46"/>
          </a:solidFill>
          <a:ln w="9525">
            <a:solidFill>
              <a:srgbClr val="001E46"/>
            </a:solidFill>
            <a:miter lim="800000"/>
            <a:headEnd/>
            <a:tailEnd/>
          </a:ln>
        </p:spPr>
        <p:txBody>
          <a:bodyPr wrap="none" lIns="91417" tIns="45710" rIns="91417" bIns="45710" anchor="ctr"/>
          <a:lstStyle/>
          <a:p>
            <a:pPr defTabSz="456938">
              <a:defRPr/>
            </a:pPr>
            <a:endParaRPr kumimoji="0" lang="ja-JP" altLang="en-US" kern="0">
              <a:solidFill>
                <a:srgbClr val="001E46"/>
              </a:solidFill>
              <a:latin typeface="Effra"/>
              <a:ea typeface="Meiryo UI"/>
            </a:endParaRPr>
          </a:p>
        </p:txBody>
      </p:sp>
      <p:sp>
        <p:nvSpPr>
          <p:cNvPr id="40" name="AutoShape 36"/>
          <p:cNvSpPr>
            <a:spLocks noChangeArrowheads="1"/>
          </p:cNvSpPr>
          <p:nvPr/>
        </p:nvSpPr>
        <p:spPr bwMode="auto">
          <a:xfrm rot="10800000">
            <a:off x="3551240" y="4358560"/>
            <a:ext cx="2111375" cy="18478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1E46"/>
          </a:solidFill>
          <a:ln w="9525">
            <a:solidFill>
              <a:srgbClr val="001E46"/>
            </a:solidFill>
            <a:miter lim="800000"/>
            <a:headEnd/>
            <a:tailEnd/>
          </a:ln>
        </p:spPr>
        <p:txBody>
          <a:bodyPr wrap="none" lIns="91417" tIns="45710" rIns="91417" bIns="45710" anchor="ctr"/>
          <a:lstStyle/>
          <a:p>
            <a:pPr defTabSz="456938">
              <a:defRPr/>
            </a:pPr>
            <a:endParaRPr kumimoji="0" lang="ja-JP" altLang="en-US" kern="0">
              <a:solidFill>
                <a:srgbClr val="001E46"/>
              </a:solidFill>
              <a:latin typeface="Effra"/>
              <a:ea typeface="Meiryo UI"/>
            </a:endParaRPr>
          </a:p>
        </p:txBody>
      </p:sp>
      <p:sp>
        <p:nvSpPr>
          <p:cNvPr id="41" name="AutoShape 37"/>
          <p:cNvSpPr>
            <a:spLocks noChangeArrowheads="1"/>
          </p:cNvSpPr>
          <p:nvPr/>
        </p:nvSpPr>
        <p:spPr bwMode="auto">
          <a:xfrm rot="10800000">
            <a:off x="6276980" y="4345860"/>
            <a:ext cx="2111375" cy="18478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1E46"/>
          </a:solidFill>
          <a:ln w="9525">
            <a:solidFill>
              <a:srgbClr val="001E46"/>
            </a:solidFill>
            <a:miter lim="800000"/>
            <a:headEnd/>
            <a:tailEnd/>
          </a:ln>
        </p:spPr>
        <p:txBody>
          <a:bodyPr wrap="none" lIns="91417" tIns="45710" rIns="91417" bIns="45710" anchor="ctr"/>
          <a:lstStyle/>
          <a:p>
            <a:pPr defTabSz="456938">
              <a:defRPr/>
            </a:pPr>
            <a:endParaRPr kumimoji="0" lang="ja-JP" altLang="en-US" kern="0">
              <a:solidFill>
                <a:srgbClr val="001E46"/>
              </a:solidFill>
              <a:latin typeface="Effra"/>
              <a:ea typeface="Meiryo UI"/>
            </a:endParaRPr>
          </a:p>
        </p:txBody>
      </p:sp>
      <p:sp>
        <p:nvSpPr>
          <p:cNvPr id="42" name="Oval 38"/>
          <p:cNvSpPr>
            <a:spLocks noChangeArrowheads="1"/>
          </p:cNvSpPr>
          <p:nvPr/>
        </p:nvSpPr>
        <p:spPr bwMode="auto">
          <a:xfrm>
            <a:off x="1320800" y="4834810"/>
            <a:ext cx="801688" cy="457200"/>
          </a:xfrm>
          <a:prstGeom prst="ellipse">
            <a:avLst/>
          </a:prstGeom>
          <a:solidFill>
            <a:srgbClr val="0000FF"/>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43" name="Oval 39"/>
          <p:cNvSpPr>
            <a:spLocks noChangeArrowheads="1"/>
          </p:cNvSpPr>
          <p:nvPr/>
        </p:nvSpPr>
        <p:spPr bwMode="auto">
          <a:xfrm>
            <a:off x="2038350" y="5292012"/>
            <a:ext cx="465138" cy="460375"/>
          </a:xfrm>
          <a:prstGeom prst="ellipse">
            <a:avLst/>
          </a:prstGeom>
          <a:solidFill>
            <a:srgbClr val="FF0000"/>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44" name="Oval 40"/>
          <p:cNvSpPr>
            <a:spLocks noChangeArrowheads="1"/>
          </p:cNvSpPr>
          <p:nvPr/>
        </p:nvSpPr>
        <p:spPr bwMode="auto">
          <a:xfrm>
            <a:off x="3990975" y="4850687"/>
            <a:ext cx="762000" cy="382587"/>
          </a:xfrm>
          <a:prstGeom prst="ellipse">
            <a:avLst/>
          </a:prstGeom>
          <a:solidFill>
            <a:srgbClr val="0000FF"/>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45" name="Oval 41"/>
          <p:cNvSpPr>
            <a:spLocks noChangeArrowheads="1"/>
          </p:cNvSpPr>
          <p:nvPr/>
        </p:nvSpPr>
        <p:spPr bwMode="auto">
          <a:xfrm>
            <a:off x="4830763" y="5231687"/>
            <a:ext cx="457200" cy="460375"/>
          </a:xfrm>
          <a:prstGeom prst="ellipse">
            <a:avLst/>
          </a:prstGeom>
          <a:solidFill>
            <a:srgbClr val="FF0000"/>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46" name="Oval 42"/>
          <p:cNvSpPr>
            <a:spLocks noChangeArrowheads="1"/>
          </p:cNvSpPr>
          <p:nvPr/>
        </p:nvSpPr>
        <p:spPr bwMode="auto">
          <a:xfrm>
            <a:off x="7058025" y="4704637"/>
            <a:ext cx="649288" cy="306387"/>
          </a:xfrm>
          <a:prstGeom prst="ellipse">
            <a:avLst/>
          </a:prstGeom>
          <a:solidFill>
            <a:srgbClr val="0000FF"/>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47" name="Oval 43"/>
          <p:cNvSpPr>
            <a:spLocks noChangeArrowheads="1"/>
          </p:cNvSpPr>
          <p:nvPr/>
        </p:nvSpPr>
        <p:spPr bwMode="auto">
          <a:xfrm>
            <a:off x="7099300" y="5239622"/>
            <a:ext cx="457200" cy="458788"/>
          </a:xfrm>
          <a:prstGeom prst="ellipse">
            <a:avLst/>
          </a:prstGeom>
          <a:solidFill>
            <a:srgbClr val="FF0000"/>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48" name="Oval 44"/>
          <p:cNvSpPr>
            <a:spLocks noChangeArrowheads="1"/>
          </p:cNvSpPr>
          <p:nvPr/>
        </p:nvSpPr>
        <p:spPr bwMode="auto">
          <a:xfrm>
            <a:off x="5842005" y="1177210"/>
            <a:ext cx="466725" cy="246062"/>
          </a:xfrm>
          <a:prstGeom prst="ellipse">
            <a:avLst/>
          </a:prstGeom>
          <a:solidFill>
            <a:srgbClr val="0000FF"/>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49" name="Rectangle 45"/>
          <p:cNvSpPr>
            <a:spLocks noChangeArrowheads="1"/>
          </p:cNvSpPr>
          <p:nvPr/>
        </p:nvSpPr>
        <p:spPr bwMode="auto">
          <a:xfrm>
            <a:off x="6394455" y="1148637"/>
            <a:ext cx="1076325" cy="307975"/>
          </a:xfrm>
          <a:prstGeom prst="rect">
            <a:avLst/>
          </a:prstGeom>
          <a:noFill/>
          <a:ln w="9525">
            <a:noFill/>
            <a:miter lim="800000"/>
            <a:headEnd/>
            <a:tailEnd/>
          </a:ln>
        </p:spPr>
        <p:txBody>
          <a:bodyPr lIns="0" tIns="0" rIns="0" bIns="0">
            <a:spAutoFit/>
          </a:bodyPr>
          <a:lstStyle/>
          <a:p>
            <a:pPr defTabSz="456938"/>
            <a:r>
              <a:rPr kumimoji="0" lang="ja-JP" altLang="en-US" sz="2000" b="1">
                <a:solidFill>
                  <a:srgbClr val="001E46"/>
                </a:solidFill>
                <a:latin typeface="Effra"/>
                <a:ea typeface="Meiryo UI"/>
              </a:rPr>
              <a:t>内頚静脈</a:t>
            </a:r>
          </a:p>
        </p:txBody>
      </p:sp>
      <p:sp>
        <p:nvSpPr>
          <p:cNvPr id="50" name="Rectangle 46"/>
          <p:cNvSpPr>
            <a:spLocks noChangeArrowheads="1"/>
          </p:cNvSpPr>
          <p:nvPr/>
        </p:nvSpPr>
        <p:spPr bwMode="auto">
          <a:xfrm>
            <a:off x="7929565" y="1137527"/>
            <a:ext cx="1076325" cy="307975"/>
          </a:xfrm>
          <a:prstGeom prst="rect">
            <a:avLst/>
          </a:prstGeom>
          <a:noFill/>
          <a:ln w="9525">
            <a:noFill/>
            <a:miter lim="800000"/>
            <a:headEnd/>
            <a:tailEnd/>
          </a:ln>
        </p:spPr>
        <p:txBody>
          <a:bodyPr lIns="0" tIns="0" rIns="0" bIns="0">
            <a:spAutoFit/>
          </a:bodyPr>
          <a:lstStyle/>
          <a:p>
            <a:pPr defTabSz="456938"/>
            <a:r>
              <a:rPr kumimoji="0" lang="ja-JP" altLang="en-US" sz="2000" b="1">
                <a:solidFill>
                  <a:srgbClr val="001E46"/>
                </a:solidFill>
                <a:latin typeface="Effra"/>
                <a:ea typeface="Meiryo UI"/>
              </a:rPr>
              <a:t>総頚動脈</a:t>
            </a:r>
          </a:p>
        </p:txBody>
      </p:sp>
      <p:sp>
        <p:nvSpPr>
          <p:cNvPr id="51" name="Oval 47"/>
          <p:cNvSpPr>
            <a:spLocks noChangeArrowheads="1"/>
          </p:cNvSpPr>
          <p:nvPr/>
        </p:nvSpPr>
        <p:spPr bwMode="auto">
          <a:xfrm>
            <a:off x="7646988" y="1194672"/>
            <a:ext cx="228600" cy="228600"/>
          </a:xfrm>
          <a:prstGeom prst="ellipse">
            <a:avLst/>
          </a:prstGeom>
          <a:solidFill>
            <a:srgbClr val="FF0000"/>
          </a:solidFill>
          <a:ln w="19050">
            <a:solidFill>
              <a:srgbClr val="4C4C4C"/>
            </a:solid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52" name="Text Box 48"/>
          <p:cNvSpPr txBox="1">
            <a:spLocks noChangeArrowheads="1"/>
          </p:cNvSpPr>
          <p:nvPr/>
        </p:nvSpPr>
        <p:spPr bwMode="auto">
          <a:xfrm>
            <a:off x="2724502" y="4187112"/>
            <a:ext cx="461618" cy="987425"/>
          </a:xfrm>
          <a:prstGeom prst="rect">
            <a:avLst/>
          </a:prstGeom>
          <a:noFill/>
          <a:ln w="9525">
            <a:noFill/>
            <a:miter lim="800000"/>
            <a:headEnd/>
            <a:tailEnd/>
          </a:ln>
        </p:spPr>
        <p:txBody>
          <a:bodyPr vert="eaVert" lIns="91417" tIns="45710" rIns="91417" bIns="45710">
            <a:spAutoFit/>
          </a:bodyPr>
          <a:lstStyle/>
          <a:p>
            <a:pPr defTabSz="456938">
              <a:spcBef>
                <a:spcPct val="50000"/>
              </a:spcBef>
            </a:pPr>
            <a:r>
              <a:rPr kumimoji="0" lang="ja-JP" altLang="en-US">
                <a:solidFill>
                  <a:srgbClr val="001E46"/>
                </a:solidFill>
                <a:latin typeface="Effra"/>
                <a:ea typeface="Meiryo UI"/>
              </a:rPr>
              <a:t>内側</a:t>
            </a:r>
          </a:p>
        </p:txBody>
      </p:sp>
      <p:sp>
        <p:nvSpPr>
          <p:cNvPr id="53" name="Text Box 49"/>
          <p:cNvSpPr txBox="1">
            <a:spLocks noChangeArrowheads="1"/>
          </p:cNvSpPr>
          <p:nvPr/>
        </p:nvSpPr>
        <p:spPr bwMode="auto">
          <a:xfrm>
            <a:off x="684563" y="4131547"/>
            <a:ext cx="461618" cy="933450"/>
          </a:xfrm>
          <a:prstGeom prst="rect">
            <a:avLst/>
          </a:prstGeom>
          <a:noFill/>
          <a:ln w="9525">
            <a:noFill/>
            <a:miter lim="800000"/>
            <a:headEnd/>
            <a:tailEnd/>
          </a:ln>
        </p:spPr>
        <p:txBody>
          <a:bodyPr vert="eaVert" lIns="91417" tIns="45710" rIns="91417" bIns="45710">
            <a:spAutoFit/>
          </a:bodyPr>
          <a:lstStyle/>
          <a:p>
            <a:pPr defTabSz="456938">
              <a:spcBef>
                <a:spcPct val="50000"/>
              </a:spcBef>
            </a:pPr>
            <a:r>
              <a:rPr kumimoji="0" lang="ja-JP" altLang="en-US">
                <a:solidFill>
                  <a:srgbClr val="001E46"/>
                </a:solidFill>
                <a:latin typeface="Effra"/>
                <a:ea typeface="Meiryo UI"/>
              </a:rPr>
              <a:t>外側</a:t>
            </a:r>
          </a:p>
        </p:txBody>
      </p:sp>
    </p:spTree>
    <p:extLst>
      <p:ext uri="{BB962C8B-B14F-4D97-AF65-F5344CB8AC3E}">
        <p14:creationId xmlns:p14="http://schemas.microsoft.com/office/powerpoint/2010/main" val="666799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3600" dirty="0">
                <a:latin typeface="Meiryo UI" panose="020B0604030504040204" pitchFamily="50" charset="-128"/>
                <a:ea typeface="Meiryo UI" panose="020B0604030504040204" pitchFamily="50" charset="-128"/>
                <a:cs typeface="Meiryo UI" panose="020B0604030504040204" pitchFamily="50" charset="-128"/>
              </a:rPr>
              <a:t>内頚静脈と総頚動脈の解剖学的関係</a:t>
            </a:r>
          </a:p>
        </p:txBody>
      </p:sp>
      <p:sp>
        <p:nvSpPr>
          <p:cNvPr id="6" name="Rectangle 2"/>
          <p:cNvSpPr>
            <a:spLocks noChangeArrowheads="1"/>
          </p:cNvSpPr>
          <p:nvPr/>
        </p:nvSpPr>
        <p:spPr bwMode="auto">
          <a:xfrm rot="5400000">
            <a:off x="2201865" y="2088437"/>
            <a:ext cx="1017587" cy="338137"/>
          </a:xfrm>
          <a:prstGeom prst="rect">
            <a:avLst/>
          </a:prstGeom>
          <a:noFill/>
          <a:ln w="9525">
            <a:noFill/>
            <a:miter lim="800000"/>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7" name="Rectangle 3"/>
          <p:cNvSpPr>
            <a:spLocks noChangeArrowheads="1"/>
          </p:cNvSpPr>
          <p:nvPr/>
        </p:nvSpPr>
        <p:spPr bwMode="auto">
          <a:xfrm rot="5400000">
            <a:off x="1699419" y="2105107"/>
            <a:ext cx="1017588" cy="339725"/>
          </a:xfrm>
          <a:prstGeom prst="rect">
            <a:avLst/>
          </a:prstGeom>
          <a:noFill/>
          <a:ln w="9525">
            <a:noFill/>
            <a:miter lim="800000"/>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9" name="Rectangle 4"/>
          <p:cNvSpPr>
            <a:spLocks noChangeArrowheads="1"/>
          </p:cNvSpPr>
          <p:nvPr/>
        </p:nvSpPr>
        <p:spPr bwMode="auto">
          <a:xfrm rot="5400000">
            <a:off x="4393407" y="5861132"/>
            <a:ext cx="598488" cy="390525"/>
          </a:xfrm>
          <a:prstGeom prst="rect">
            <a:avLst/>
          </a:prstGeom>
          <a:noFill/>
          <a:ln w="9525">
            <a:noFill/>
            <a:miter lim="800000"/>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10" name="Rectangle 5"/>
          <p:cNvSpPr>
            <a:spLocks noChangeArrowheads="1"/>
          </p:cNvSpPr>
          <p:nvPr/>
        </p:nvSpPr>
        <p:spPr bwMode="auto">
          <a:xfrm rot="5400000">
            <a:off x="6392865" y="2391649"/>
            <a:ext cx="776287" cy="392113"/>
          </a:xfrm>
          <a:prstGeom prst="rect">
            <a:avLst/>
          </a:prstGeom>
          <a:noFill/>
          <a:ln w="9525">
            <a:noFill/>
            <a:miter lim="800000"/>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11" name="Freeform 6"/>
          <p:cNvSpPr>
            <a:spLocks/>
          </p:cNvSpPr>
          <p:nvPr/>
        </p:nvSpPr>
        <p:spPr bwMode="auto">
          <a:xfrm>
            <a:off x="6324600" y="4326812"/>
            <a:ext cx="2038350" cy="1857375"/>
          </a:xfrm>
          <a:custGeom>
            <a:avLst/>
            <a:gdLst>
              <a:gd name="T0" fmla="*/ 0 w 661"/>
              <a:gd name="T1" fmla="*/ 2147483647 h 640"/>
              <a:gd name="T2" fmla="*/ 2147483647 w 661"/>
              <a:gd name="T3" fmla="*/ 0 h 640"/>
              <a:gd name="T4" fmla="*/ 2147483647 w 661"/>
              <a:gd name="T5" fmla="*/ 0 h 640"/>
              <a:gd name="T6" fmla="*/ 2147483647 w 661"/>
              <a:gd name="T7" fmla="*/ 2147483647 h 640"/>
              <a:gd name="T8" fmla="*/ 0 w 661"/>
              <a:gd name="T9" fmla="*/ 2147483647 h 640"/>
              <a:gd name="T10" fmla="*/ 0 w 661"/>
              <a:gd name="T11" fmla="*/ 2147483647 h 640"/>
              <a:gd name="T12" fmla="*/ 0 60000 65536"/>
              <a:gd name="T13" fmla="*/ 0 60000 65536"/>
              <a:gd name="T14" fmla="*/ 0 60000 65536"/>
              <a:gd name="T15" fmla="*/ 0 60000 65536"/>
              <a:gd name="T16" fmla="*/ 0 60000 65536"/>
              <a:gd name="T17" fmla="*/ 0 60000 65536"/>
              <a:gd name="T18" fmla="*/ 0 w 661"/>
              <a:gd name="T19" fmla="*/ 0 h 640"/>
              <a:gd name="T20" fmla="*/ 661 w 661"/>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661" h="640">
                <a:moveTo>
                  <a:pt x="0" y="640"/>
                </a:moveTo>
                <a:lnTo>
                  <a:pt x="164" y="0"/>
                </a:lnTo>
                <a:lnTo>
                  <a:pt x="496" y="0"/>
                </a:lnTo>
                <a:lnTo>
                  <a:pt x="661" y="640"/>
                </a:lnTo>
                <a:lnTo>
                  <a:pt x="0" y="640"/>
                </a:lnTo>
                <a:close/>
              </a:path>
            </a:pathLst>
          </a:custGeom>
          <a:noFill/>
          <a:ln w="38100">
            <a:solidFill>
              <a:srgbClr val="001E46"/>
            </a:solidFill>
            <a:round/>
            <a:headEnd/>
            <a:tailEnd/>
          </a:ln>
        </p:spPr>
        <p:txBody>
          <a:bodyPr lIns="91417" tIns="45710" rIns="91417" bIns="45710"/>
          <a:lstStyle/>
          <a:p>
            <a:pPr defTabSz="456938">
              <a:defRPr/>
            </a:pPr>
            <a:endParaRPr kumimoji="0" lang="ja-JP" altLang="en-US" kern="0">
              <a:solidFill>
                <a:srgbClr val="001E46"/>
              </a:solidFill>
              <a:latin typeface="Effra"/>
              <a:ea typeface="Meiryo UI"/>
            </a:endParaRPr>
          </a:p>
        </p:txBody>
      </p:sp>
      <p:sp>
        <p:nvSpPr>
          <p:cNvPr id="12" name="Freeform 7"/>
          <p:cNvSpPr>
            <a:spLocks/>
          </p:cNvSpPr>
          <p:nvPr/>
        </p:nvSpPr>
        <p:spPr bwMode="auto">
          <a:xfrm>
            <a:off x="806450" y="4372852"/>
            <a:ext cx="2146300" cy="1857375"/>
          </a:xfrm>
          <a:custGeom>
            <a:avLst/>
            <a:gdLst>
              <a:gd name="T0" fmla="*/ 0 w 696"/>
              <a:gd name="T1" fmla="*/ 2147483647 h 640"/>
              <a:gd name="T2" fmla="*/ 2147483647 w 696"/>
              <a:gd name="T3" fmla="*/ 0 h 640"/>
              <a:gd name="T4" fmla="*/ 2147483647 w 696"/>
              <a:gd name="T5" fmla="*/ 0 h 640"/>
              <a:gd name="T6" fmla="*/ 2147483647 w 696"/>
              <a:gd name="T7" fmla="*/ 2147483647 h 640"/>
              <a:gd name="T8" fmla="*/ 0 w 696"/>
              <a:gd name="T9" fmla="*/ 2147483647 h 640"/>
              <a:gd name="T10" fmla="*/ 0 w 696"/>
              <a:gd name="T11" fmla="*/ 2147483647 h 640"/>
              <a:gd name="T12" fmla="*/ 0 60000 65536"/>
              <a:gd name="T13" fmla="*/ 0 60000 65536"/>
              <a:gd name="T14" fmla="*/ 0 60000 65536"/>
              <a:gd name="T15" fmla="*/ 0 60000 65536"/>
              <a:gd name="T16" fmla="*/ 0 60000 65536"/>
              <a:gd name="T17" fmla="*/ 0 60000 65536"/>
              <a:gd name="T18" fmla="*/ 0 w 696"/>
              <a:gd name="T19" fmla="*/ 0 h 640"/>
              <a:gd name="T20" fmla="*/ 696 w 696"/>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696" h="640">
                <a:moveTo>
                  <a:pt x="0" y="640"/>
                </a:moveTo>
                <a:lnTo>
                  <a:pt x="175" y="0"/>
                </a:lnTo>
                <a:lnTo>
                  <a:pt x="521" y="0"/>
                </a:lnTo>
                <a:lnTo>
                  <a:pt x="696" y="640"/>
                </a:lnTo>
                <a:lnTo>
                  <a:pt x="0" y="640"/>
                </a:lnTo>
                <a:close/>
              </a:path>
            </a:pathLst>
          </a:custGeom>
          <a:noFill/>
          <a:ln w="38100">
            <a:solidFill>
              <a:srgbClr val="001E46"/>
            </a:solidFill>
            <a:round/>
            <a:headEnd/>
            <a:tailEnd/>
          </a:ln>
        </p:spPr>
        <p:txBody>
          <a:bodyPr lIns="91417" tIns="45710" rIns="91417" bIns="45710"/>
          <a:lstStyle/>
          <a:p>
            <a:pPr defTabSz="456938">
              <a:defRPr/>
            </a:pPr>
            <a:endParaRPr kumimoji="0" lang="ja-JP" altLang="en-US" kern="0">
              <a:solidFill>
                <a:srgbClr val="001E46"/>
              </a:solidFill>
              <a:latin typeface="Effra"/>
              <a:ea typeface="Meiryo UI"/>
            </a:endParaRPr>
          </a:p>
        </p:txBody>
      </p:sp>
      <p:sp>
        <p:nvSpPr>
          <p:cNvPr id="13" name="Freeform 8"/>
          <p:cNvSpPr>
            <a:spLocks/>
          </p:cNvSpPr>
          <p:nvPr/>
        </p:nvSpPr>
        <p:spPr bwMode="auto">
          <a:xfrm>
            <a:off x="3589338" y="4344274"/>
            <a:ext cx="2043112" cy="1858963"/>
          </a:xfrm>
          <a:custGeom>
            <a:avLst/>
            <a:gdLst>
              <a:gd name="T0" fmla="*/ 0 w 662"/>
              <a:gd name="T1" fmla="*/ 2147483647 h 640"/>
              <a:gd name="T2" fmla="*/ 2147483647 w 662"/>
              <a:gd name="T3" fmla="*/ 0 h 640"/>
              <a:gd name="T4" fmla="*/ 2147483647 w 662"/>
              <a:gd name="T5" fmla="*/ 0 h 640"/>
              <a:gd name="T6" fmla="*/ 2147483647 w 662"/>
              <a:gd name="T7" fmla="*/ 2147483647 h 640"/>
              <a:gd name="T8" fmla="*/ 0 w 662"/>
              <a:gd name="T9" fmla="*/ 2147483647 h 640"/>
              <a:gd name="T10" fmla="*/ 0 w 662"/>
              <a:gd name="T11" fmla="*/ 2147483647 h 640"/>
              <a:gd name="T12" fmla="*/ 0 60000 65536"/>
              <a:gd name="T13" fmla="*/ 0 60000 65536"/>
              <a:gd name="T14" fmla="*/ 0 60000 65536"/>
              <a:gd name="T15" fmla="*/ 0 60000 65536"/>
              <a:gd name="T16" fmla="*/ 0 60000 65536"/>
              <a:gd name="T17" fmla="*/ 0 60000 65536"/>
              <a:gd name="T18" fmla="*/ 0 w 662"/>
              <a:gd name="T19" fmla="*/ 0 h 640"/>
              <a:gd name="T20" fmla="*/ 662 w 662"/>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662" h="640">
                <a:moveTo>
                  <a:pt x="0" y="640"/>
                </a:moveTo>
                <a:lnTo>
                  <a:pt x="166" y="0"/>
                </a:lnTo>
                <a:lnTo>
                  <a:pt x="497" y="0"/>
                </a:lnTo>
                <a:lnTo>
                  <a:pt x="662" y="640"/>
                </a:lnTo>
                <a:lnTo>
                  <a:pt x="0" y="640"/>
                </a:lnTo>
                <a:close/>
              </a:path>
            </a:pathLst>
          </a:custGeom>
          <a:noFill/>
          <a:ln w="38100">
            <a:solidFill>
              <a:srgbClr val="001E46"/>
            </a:solidFill>
            <a:round/>
            <a:headEnd/>
            <a:tailEnd/>
          </a:ln>
        </p:spPr>
        <p:txBody>
          <a:bodyPr lIns="91417" tIns="45710" rIns="91417" bIns="45710"/>
          <a:lstStyle/>
          <a:p>
            <a:pPr defTabSz="456938">
              <a:defRPr/>
            </a:pPr>
            <a:endParaRPr kumimoji="0" lang="ja-JP" altLang="en-US" kern="0">
              <a:solidFill>
                <a:srgbClr val="001E46"/>
              </a:solidFill>
              <a:latin typeface="Effra"/>
              <a:ea typeface="Meiryo UI"/>
            </a:endParaRPr>
          </a:p>
        </p:txBody>
      </p:sp>
      <p:sp>
        <p:nvSpPr>
          <p:cNvPr id="14" name="Rectangle 9"/>
          <p:cNvSpPr>
            <a:spLocks noChangeArrowheads="1"/>
          </p:cNvSpPr>
          <p:nvPr/>
        </p:nvSpPr>
        <p:spPr bwMode="auto">
          <a:xfrm>
            <a:off x="1195353" y="3882312"/>
            <a:ext cx="1238320" cy="397545"/>
          </a:xfrm>
          <a:prstGeom prst="rect">
            <a:avLst/>
          </a:prstGeom>
          <a:noFill/>
          <a:ln w="9525">
            <a:noFill/>
            <a:miter lim="800000"/>
            <a:headEnd/>
            <a:tailEnd/>
          </a:ln>
        </p:spPr>
        <p:txBody>
          <a:bodyPr wrap="none" lIns="0" tIns="0" rIns="0" bIns="0">
            <a:spAutoFit/>
          </a:bodyPr>
          <a:lstStyle/>
          <a:p>
            <a:pPr algn="ctr" defTabSz="456938"/>
            <a:r>
              <a:rPr kumimoji="0" lang="ja-JP" altLang="ja-JP" sz="2600">
                <a:solidFill>
                  <a:srgbClr val="001E46"/>
                </a:solidFill>
                <a:latin typeface="Effra"/>
                <a:ea typeface="Meiryo UI"/>
              </a:rPr>
              <a:t>A</a:t>
            </a:r>
            <a:r>
              <a:rPr kumimoji="0" lang="ja-JP" altLang="en-US" sz="2600">
                <a:solidFill>
                  <a:srgbClr val="001E46"/>
                </a:solidFill>
                <a:latin typeface="Effra"/>
                <a:ea typeface="Meiryo UI"/>
              </a:rPr>
              <a:t>パターン</a:t>
            </a:r>
          </a:p>
        </p:txBody>
      </p:sp>
      <p:sp>
        <p:nvSpPr>
          <p:cNvPr id="15" name="Rectangle 10"/>
          <p:cNvSpPr>
            <a:spLocks noChangeArrowheads="1"/>
          </p:cNvSpPr>
          <p:nvPr/>
        </p:nvSpPr>
        <p:spPr bwMode="auto">
          <a:xfrm>
            <a:off x="3949236" y="3882310"/>
            <a:ext cx="1245534" cy="400110"/>
          </a:xfrm>
          <a:prstGeom prst="rect">
            <a:avLst/>
          </a:prstGeom>
          <a:noFill/>
          <a:ln w="9525">
            <a:noFill/>
            <a:miter lim="800000"/>
            <a:headEnd/>
            <a:tailEnd/>
          </a:ln>
        </p:spPr>
        <p:txBody>
          <a:bodyPr wrap="none" lIns="0" tIns="0" rIns="0" bIns="0">
            <a:spAutoFit/>
          </a:bodyPr>
          <a:lstStyle/>
          <a:p>
            <a:pPr algn="ctr" defTabSz="456938"/>
            <a:r>
              <a:rPr kumimoji="0" lang="ja-JP" altLang="ja-JP" sz="2600">
                <a:solidFill>
                  <a:srgbClr val="001E46"/>
                </a:solidFill>
                <a:latin typeface="Effra"/>
                <a:ea typeface="Meiryo UI"/>
              </a:rPr>
              <a:t>B</a:t>
            </a:r>
            <a:r>
              <a:rPr kumimoji="0" lang="ja-JP" altLang="en-US" sz="2600">
                <a:solidFill>
                  <a:srgbClr val="001E46"/>
                </a:solidFill>
                <a:latin typeface="Effra"/>
                <a:ea typeface="Meiryo UI"/>
              </a:rPr>
              <a:t>パターン</a:t>
            </a:r>
          </a:p>
        </p:txBody>
      </p:sp>
      <p:sp>
        <p:nvSpPr>
          <p:cNvPr id="16" name="Freeform 11"/>
          <p:cNvSpPr>
            <a:spLocks/>
          </p:cNvSpPr>
          <p:nvPr/>
        </p:nvSpPr>
        <p:spPr bwMode="auto">
          <a:xfrm>
            <a:off x="6324600" y="1462962"/>
            <a:ext cx="2038350" cy="1857375"/>
          </a:xfrm>
          <a:custGeom>
            <a:avLst/>
            <a:gdLst>
              <a:gd name="T0" fmla="*/ 0 w 661"/>
              <a:gd name="T1" fmla="*/ 2147483647 h 640"/>
              <a:gd name="T2" fmla="*/ 2147483647 w 661"/>
              <a:gd name="T3" fmla="*/ 0 h 640"/>
              <a:gd name="T4" fmla="*/ 2147483647 w 661"/>
              <a:gd name="T5" fmla="*/ 0 h 640"/>
              <a:gd name="T6" fmla="*/ 2147483647 w 661"/>
              <a:gd name="T7" fmla="*/ 2147483647 h 640"/>
              <a:gd name="T8" fmla="*/ 0 w 661"/>
              <a:gd name="T9" fmla="*/ 2147483647 h 640"/>
              <a:gd name="T10" fmla="*/ 0 w 661"/>
              <a:gd name="T11" fmla="*/ 2147483647 h 640"/>
              <a:gd name="T12" fmla="*/ 0 60000 65536"/>
              <a:gd name="T13" fmla="*/ 0 60000 65536"/>
              <a:gd name="T14" fmla="*/ 0 60000 65536"/>
              <a:gd name="T15" fmla="*/ 0 60000 65536"/>
              <a:gd name="T16" fmla="*/ 0 60000 65536"/>
              <a:gd name="T17" fmla="*/ 0 60000 65536"/>
              <a:gd name="T18" fmla="*/ 0 w 661"/>
              <a:gd name="T19" fmla="*/ 0 h 640"/>
              <a:gd name="T20" fmla="*/ 661 w 661"/>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661" h="640">
                <a:moveTo>
                  <a:pt x="0" y="640"/>
                </a:moveTo>
                <a:lnTo>
                  <a:pt x="164" y="0"/>
                </a:lnTo>
                <a:lnTo>
                  <a:pt x="496" y="0"/>
                </a:lnTo>
                <a:lnTo>
                  <a:pt x="661" y="640"/>
                </a:lnTo>
                <a:lnTo>
                  <a:pt x="0" y="640"/>
                </a:lnTo>
                <a:close/>
              </a:path>
            </a:pathLst>
          </a:custGeom>
          <a:noFill/>
          <a:ln w="38100">
            <a:solidFill>
              <a:srgbClr val="001E46"/>
            </a:solidFill>
            <a:round/>
            <a:headEnd/>
            <a:tailEnd/>
          </a:ln>
        </p:spPr>
        <p:txBody>
          <a:bodyPr lIns="91417" tIns="45710" rIns="91417" bIns="45710"/>
          <a:lstStyle/>
          <a:p>
            <a:pPr defTabSz="456938">
              <a:defRPr/>
            </a:pPr>
            <a:endParaRPr kumimoji="0" lang="ja-JP" altLang="en-US" kern="0">
              <a:solidFill>
                <a:srgbClr val="001E46"/>
              </a:solidFill>
              <a:latin typeface="Effra"/>
              <a:ea typeface="Meiryo UI"/>
            </a:endParaRPr>
          </a:p>
        </p:txBody>
      </p:sp>
      <p:sp>
        <p:nvSpPr>
          <p:cNvPr id="17" name="Freeform 12"/>
          <p:cNvSpPr>
            <a:spLocks/>
          </p:cNvSpPr>
          <p:nvPr/>
        </p:nvSpPr>
        <p:spPr bwMode="auto">
          <a:xfrm>
            <a:off x="825500" y="1462962"/>
            <a:ext cx="2146300" cy="1857375"/>
          </a:xfrm>
          <a:custGeom>
            <a:avLst/>
            <a:gdLst>
              <a:gd name="T0" fmla="*/ 0 w 696"/>
              <a:gd name="T1" fmla="*/ 2147483647 h 640"/>
              <a:gd name="T2" fmla="*/ 2147483647 w 696"/>
              <a:gd name="T3" fmla="*/ 0 h 640"/>
              <a:gd name="T4" fmla="*/ 2147483647 w 696"/>
              <a:gd name="T5" fmla="*/ 0 h 640"/>
              <a:gd name="T6" fmla="*/ 2147483647 w 696"/>
              <a:gd name="T7" fmla="*/ 2147483647 h 640"/>
              <a:gd name="T8" fmla="*/ 0 w 696"/>
              <a:gd name="T9" fmla="*/ 2147483647 h 640"/>
              <a:gd name="T10" fmla="*/ 0 w 696"/>
              <a:gd name="T11" fmla="*/ 2147483647 h 640"/>
              <a:gd name="T12" fmla="*/ 0 60000 65536"/>
              <a:gd name="T13" fmla="*/ 0 60000 65536"/>
              <a:gd name="T14" fmla="*/ 0 60000 65536"/>
              <a:gd name="T15" fmla="*/ 0 60000 65536"/>
              <a:gd name="T16" fmla="*/ 0 60000 65536"/>
              <a:gd name="T17" fmla="*/ 0 60000 65536"/>
              <a:gd name="T18" fmla="*/ 0 w 696"/>
              <a:gd name="T19" fmla="*/ 0 h 640"/>
              <a:gd name="T20" fmla="*/ 696 w 696"/>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696" h="640">
                <a:moveTo>
                  <a:pt x="0" y="640"/>
                </a:moveTo>
                <a:lnTo>
                  <a:pt x="175" y="0"/>
                </a:lnTo>
                <a:lnTo>
                  <a:pt x="521" y="0"/>
                </a:lnTo>
                <a:lnTo>
                  <a:pt x="696" y="640"/>
                </a:lnTo>
                <a:lnTo>
                  <a:pt x="0" y="640"/>
                </a:lnTo>
                <a:close/>
              </a:path>
            </a:pathLst>
          </a:custGeom>
          <a:noFill/>
          <a:ln w="38100">
            <a:solidFill>
              <a:srgbClr val="001E46"/>
            </a:solidFill>
            <a:round/>
            <a:headEnd/>
            <a:tailEnd/>
          </a:ln>
        </p:spPr>
        <p:txBody>
          <a:bodyPr lIns="91417" tIns="45710" rIns="91417" bIns="45710"/>
          <a:lstStyle/>
          <a:p>
            <a:pPr defTabSz="456938">
              <a:defRPr/>
            </a:pPr>
            <a:endParaRPr kumimoji="0" lang="ja-JP" altLang="en-US" kern="0">
              <a:solidFill>
                <a:srgbClr val="001E46"/>
              </a:solidFill>
              <a:latin typeface="Effra"/>
              <a:ea typeface="Meiryo UI"/>
            </a:endParaRPr>
          </a:p>
        </p:txBody>
      </p:sp>
      <p:sp>
        <p:nvSpPr>
          <p:cNvPr id="18" name="Freeform 13"/>
          <p:cNvSpPr>
            <a:spLocks/>
          </p:cNvSpPr>
          <p:nvPr/>
        </p:nvSpPr>
        <p:spPr bwMode="auto">
          <a:xfrm>
            <a:off x="3589338" y="1461374"/>
            <a:ext cx="2043112" cy="1858963"/>
          </a:xfrm>
          <a:custGeom>
            <a:avLst/>
            <a:gdLst>
              <a:gd name="T0" fmla="*/ 0 w 662"/>
              <a:gd name="T1" fmla="*/ 2147483647 h 640"/>
              <a:gd name="T2" fmla="*/ 2147483647 w 662"/>
              <a:gd name="T3" fmla="*/ 0 h 640"/>
              <a:gd name="T4" fmla="*/ 2147483647 w 662"/>
              <a:gd name="T5" fmla="*/ 0 h 640"/>
              <a:gd name="T6" fmla="*/ 2147483647 w 662"/>
              <a:gd name="T7" fmla="*/ 2147483647 h 640"/>
              <a:gd name="T8" fmla="*/ 0 w 662"/>
              <a:gd name="T9" fmla="*/ 2147483647 h 640"/>
              <a:gd name="T10" fmla="*/ 0 w 662"/>
              <a:gd name="T11" fmla="*/ 2147483647 h 640"/>
              <a:gd name="T12" fmla="*/ 0 60000 65536"/>
              <a:gd name="T13" fmla="*/ 0 60000 65536"/>
              <a:gd name="T14" fmla="*/ 0 60000 65536"/>
              <a:gd name="T15" fmla="*/ 0 60000 65536"/>
              <a:gd name="T16" fmla="*/ 0 60000 65536"/>
              <a:gd name="T17" fmla="*/ 0 60000 65536"/>
              <a:gd name="T18" fmla="*/ 0 w 662"/>
              <a:gd name="T19" fmla="*/ 0 h 640"/>
              <a:gd name="T20" fmla="*/ 662 w 662"/>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662" h="640">
                <a:moveTo>
                  <a:pt x="0" y="640"/>
                </a:moveTo>
                <a:lnTo>
                  <a:pt x="166" y="0"/>
                </a:lnTo>
                <a:lnTo>
                  <a:pt x="497" y="0"/>
                </a:lnTo>
                <a:lnTo>
                  <a:pt x="662" y="640"/>
                </a:lnTo>
                <a:lnTo>
                  <a:pt x="0" y="640"/>
                </a:lnTo>
                <a:close/>
              </a:path>
            </a:pathLst>
          </a:custGeom>
          <a:noFill/>
          <a:ln w="38100">
            <a:solidFill>
              <a:srgbClr val="001E46"/>
            </a:solidFill>
            <a:round/>
            <a:headEnd/>
            <a:tailEnd/>
          </a:ln>
        </p:spPr>
        <p:txBody>
          <a:bodyPr lIns="91417" tIns="45710" rIns="91417" bIns="45710"/>
          <a:lstStyle/>
          <a:p>
            <a:pPr defTabSz="456938">
              <a:defRPr/>
            </a:pPr>
            <a:endParaRPr kumimoji="0" lang="ja-JP" altLang="en-US" kern="0">
              <a:solidFill>
                <a:srgbClr val="001E46"/>
              </a:solidFill>
              <a:latin typeface="Effra"/>
              <a:ea typeface="Meiryo UI"/>
            </a:endParaRPr>
          </a:p>
        </p:txBody>
      </p:sp>
      <p:sp>
        <p:nvSpPr>
          <p:cNvPr id="19" name="Rectangle 14"/>
          <p:cNvSpPr>
            <a:spLocks noChangeArrowheads="1"/>
          </p:cNvSpPr>
          <p:nvPr/>
        </p:nvSpPr>
        <p:spPr bwMode="auto">
          <a:xfrm>
            <a:off x="1383681" y="3420348"/>
            <a:ext cx="621965" cy="338554"/>
          </a:xfrm>
          <a:prstGeom prst="rect">
            <a:avLst/>
          </a:prstGeom>
          <a:noFill/>
          <a:ln w="9525">
            <a:noFill/>
            <a:miter lim="800000"/>
            <a:headEnd/>
            <a:tailEnd/>
          </a:ln>
        </p:spPr>
        <p:txBody>
          <a:bodyPr wrap="none" lIns="0" tIns="0" rIns="0" bIns="0">
            <a:spAutoFit/>
          </a:bodyPr>
          <a:lstStyle/>
          <a:p>
            <a:pPr algn="ctr" defTabSz="456938"/>
            <a:r>
              <a:rPr kumimoji="0" lang="en-US" altLang="ja-JP" sz="2200">
                <a:solidFill>
                  <a:srgbClr val="001E46"/>
                </a:solidFill>
                <a:latin typeface="Effra"/>
                <a:ea typeface="Meiryo UI"/>
              </a:rPr>
              <a:t>86.6%</a:t>
            </a:r>
          </a:p>
        </p:txBody>
      </p:sp>
      <p:sp>
        <p:nvSpPr>
          <p:cNvPr id="20" name="Rectangle 15"/>
          <p:cNvSpPr>
            <a:spLocks noChangeArrowheads="1"/>
          </p:cNvSpPr>
          <p:nvPr/>
        </p:nvSpPr>
        <p:spPr bwMode="auto">
          <a:xfrm>
            <a:off x="4360922" y="3374313"/>
            <a:ext cx="480901" cy="338554"/>
          </a:xfrm>
          <a:prstGeom prst="rect">
            <a:avLst/>
          </a:prstGeom>
          <a:noFill/>
          <a:ln w="9525">
            <a:noFill/>
            <a:miter lim="800000"/>
            <a:headEnd/>
            <a:tailEnd/>
          </a:ln>
        </p:spPr>
        <p:txBody>
          <a:bodyPr wrap="none" lIns="0" tIns="0" rIns="0" bIns="0">
            <a:spAutoFit/>
          </a:bodyPr>
          <a:lstStyle/>
          <a:p>
            <a:pPr algn="ctr" defTabSz="456938"/>
            <a:r>
              <a:rPr kumimoji="0" lang="en-US" altLang="ja-JP" sz="2200">
                <a:solidFill>
                  <a:srgbClr val="001E46"/>
                </a:solidFill>
                <a:latin typeface="Effra"/>
                <a:ea typeface="Meiryo UI"/>
              </a:rPr>
              <a:t>8.3%</a:t>
            </a:r>
          </a:p>
        </p:txBody>
      </p:sp>
      <p:sp>
        <p:nvSpPr>
          <p:cNvPr id="21" name="Rectangle 16"/>
          <p:cNvSpPr>
            <a:spLocks noChangeArrowheads="1"/>
          </p:cNvSpPr>
          <p:nvPr/>
        </p:nvSpPr>
        <p:spPr bwMode="auto">
          <a:xfrm>
            <a:off x="7186838" y="3374313"/>
            <a:ext cx="282129" cy="338554"/>
          </a:xfrm>
          <a:prstGeom prst="rect">
            <a:avLst/>
          </a:prstGeom>
          <a:noFill/>
          <a:ln w="9525">
            <a:noFill/>
            <a:miter lim="800000"/>
            <a:headEnd/>
            <a:tailEnd/>
          </a:ln>
        </p:spPr>
        <p:txBody>
          <a:bodyPr wrap="none" lIns="0" tIns="0" rIns="0" bIns="0">
            <a:spAutoFit/>
          </a:bodyPr>
          <a:lstStyle/>
          <a:p>
            <a:pPr algn="ctr" defTabSz="456938"/>
            <a:r>
              <a:rPr kumimoji="0" lang="en-US" altLang="ja-JP" sz="2200" dirty="0">
                <a:solidFill>
                  <a:srgbClr val="FF0000"/>
                </a:solidFill>
                <a:latin typeface="Effra"/>
                <a:ea typeface="Meiryo UI"/>
              </a:rPr>
              <a:t>5%</a:t>
            </a:r>
          </a:p>
        </p:txBody>
      </p:sp>
      <p:sp>
        <p:nvSpPr>
          <p:cNvPr id="22" name="Rectangle 17"/>
          <p:cNvSpPr>
            <a:spLocks noChangeArrowheads="1"/>
          </p:cNvSpPr>
          <p:nvPr/>
        </p:nvSpPr>
        <p:spPr bwMode="auto">
          <a:xfrm>
            <a:off x="1590056" y="6258798"/>
            <a:ext cx="621965" cy="338554"/>
          </a:xfrm>
          <a:prstGeom prst="rect">
            <a:avLst/>
          </a:prstGeom>
          <a:noFill/>
          <a:ln w="9525">
            <a:noFill/>
            <a:miter lim="800000"/>
            <a:headEnd/>
            <a:tailEnd/>
          </a:ln>
        </p:spPr>
        <p:txBody>
          <a:bodyPr wrap="none" lIns="0" tIns="0" rIns="0" bIns="0">
            <a:spAutoFit/>
          </a:bodyPr>
          <a:lstStyle/>
          <a:p>
            <a:pPr algn="ctr" defTabSz="456938"/>
            <a:r>
              <a:rPr kumimoji="0" lang="en-US" altLang="ja-JP" sz="2200">
                <a:solidFill>
                  <a:srgbClr val="001E46"/>
                </a:solidFill>
                <a:latin typeface="Effra"/>
                <a:ea typeface="Meiryo UI"/>
              </a:rPr>
              <a:t>88.3%</a:t>
            </a:r>
          </a:p>
        </p:txBody>
      </p:sp>
      <p:sp>
        <p:nvSpPr>
          <p:cNvPr id="23" name="Rectangle 18"/>
          <p:cNvSpPr>
            <a:spLocks noChangeArrowheads="1"/>
          </p:cNvSpPr>
          <p:nvPr/>
        </p:nvSpPr>
        <p:spPr bwMode="auto">
          <a:xfrm>
            <a:off x="4360922" y="6258798"/>
            <a:ext cx="480901" cy="338554"/>
          </a:xfrm>
          <a:prstGeom prst="rect">
            <a:avLst/>
          </a:prstGeom>
          <a:noFill/>
          <a:ln w="9525">
            <a:noFill/>
            <a:miter lim="800000"/>
            <a:headEnd/>
            <a:tailEnd/>
          </a:ln>
        </p:spPr>
        <p:txBody>
          <a:bodyPr wrap="none" lIns="0" tIns="0" rIns="0" bIns="0">
            <a:spAutoFit/>
          </a:bodyPr>
          <a:lstStyle/>
          <a:p>
            <a:pPr algn="ctr" defTabSz="456938"/>
            <a:r>
              <a:rPr kumimoji="0" lang="en-US" altLang="ja-JP" sz="2200">
                <a:solidFill>
                  <a:srgbClr val="001E46"/>
                </a:solidFill>
                <a:latin typeface="Effra"/>
                <a:ea typeface="Meiryo UI"/>
              </a:rPr>
              <a:t>3.4%</a:t>
            </a:r>
          </a:p>
        </p:txBody>
      </p:sp>
      <p:sp>
        <p:nvSpPr>
          <p:cNvPr id="24" name="Rectangle 19"/>
          <p:cNvSpPr>
            <a:spLocks noChangeArrowheads="1"/>
          </p:cNvSpPr>
          <p:nvPr/>
        </p:nvSpPr>
        <p:spPr bwMode="auto">
          <a:xfrm>
            <a:off x="7029399" y="6229552"/>
            <a:ext cx="1606209" cy="338554"/>
          </a:xfrm>
          <a:prstGeom prst="rect">
            <a:avLst/>
          </a:prstGeom>
          <a:solidFill>
            <a:srgbClr val="FFFFFF"/>
          </a:solidFill>
          <a:ln w="9525">
            <a:noFill/>
            <a:miter lim="800000"/>
            <a:headEnd/>
            <a:tailEnd/>
          </a:ln>
        </p:spPr>
        <p:txBody>
          <a:bodyPr wrap="none" lIns="0" tIns="0" rIns="0" bIns="0">
            <a:spAutoFit/>
          </a:bodyPr>
          <a:lstStyle/>
          <a:p>
            <a:pPr algn="ctr" defTabSz="456938">
              <a:defRPr/>
            </a:pPr>
            <a:r>
              <a:rPr kumimoji="0" lang="en-US" altLang="ja-JP" sz="2200" kern="0" dirty="0">
                <a:solidFill>
                  <a:srgbClr val="002060"/>
                </a:solidFill>
                <a:latin typeface="Effra"/>
                <a:ea typeface="Meiryo UI"/>
              </a:rPr>
              <a:t>8.3%</a:t>
            </a:r>
            <a:r>
              <a:rPr kumimoji="0" lang="ja-JP" altLang="en-US" sz="2200" kern="0" dirty="0">
                <a:solidFill>
                  <a:srgbClr val="002060"/>
                </a:solidFill>
                <a:latin typeface="Effra"/>
                <a:ea typeface="Meiryo UI"/>
              </a:rPr>
              <a:t>　　　　　　</a:t>
            </a:r>
            <a:endParaRPr kumimoji="0" lang="en-US" altLang="ja-JP" sz="2200" kern="0" dirty="0">
              <a:solidFill>
                <a:srgbClr val="002060"/>
              </a:solidFill>
              <a:latin typeface="Effra"/>
              <a:ea typeface="Meiryo UI"/>
            </a:endParaRPr>
          </a:p>
        </p:txBody>
      </p:sp>
      <p:sp>
        <p:nvSpPr>
          <p:cNvPr id="25" name="Text Box 20"/>
          <p:cNvSpPr txBox="1">
            <a:spLocks noChangeArrowheads="1"/>
          </p:cNvSpPr>
          <p:nvPr/>
        </p:nvSpPr>
        <p:spPr bwMode="auto">
          <a:xfrm>
            <a:off x="2694338" y="1013697"/>
            <a:ext cx="461618" cy="914400"/>
          </a:xfrm>
          <a:prstGeom prst="rect">
            <a:avLst/>
          </a:prstGeom>
          <a:noFill/>
          <a:ln w="9525">
            <a:noFill/>
            <a:miter lim="800000"/>
            <a:headEnd/>
            <a:tailEnd/>
          </a:ln>
        </p:spPr>
        <p:txBody>
          <a:bodyPr vert="eaVert" lIns="91417" tIns="45710" rIns="91417" bIns="45710">
            <a:spAutoFit/>
          </a:bodyPr>
          <a:lstStyle/>
          <a:p>
            <a:pPr algn="ctr" defTabSz="456938"/>
            <a:r>
              <a:rPr kumimoji="0" lang="ja-JP" altLang="en-US">
                <a:solidFill>
                  <a:srgbClr val="001E46"/>
                </a:solidFill>
                <a:latin typeface="Effra"/>
                <a:ea typeface="Meiryo UI"/>
              </a:rPr>
              <a:t>外側</a:t>
            </a:r>
          </a:p>
        </p:txBody>
      </p:sp>
      <p:sp>
        <p:nvSpPr>
          <p:cNvPr id="26" name="Text Box 21"/>
          <p:cNvSpPr txBox="1">
            <a:spLocks noChangeArrowheads="1"/>
          </p:cNvSpPr>
          <p:nvPr/>
        </p:nvSpPr>
        <p:spPr bwMode="auto">
          <a:xfrm>
            <a:off x="789338" y="1013697"/>
            <a:ext cx="461618" cy="914400"/>
          </a:xfrm>
          <a:prstGeom prst="rect">
            <a:avLst/>
          </a:prstGeom>
          <a:noFill/>
          <a:ln w="9525">
            <a:noFill/>
            <a:miter lim="800000"/>
            <a:headEnd/>
            <a:tailEnd/>
          </a:ln>
        </p:spPr>
        <p:txBody>
          <a:bodyPr vert="eaVert" lIns="91417" tIns="45710" rIns="91417" bIns="45710">
            <a:spAutoFit/>
          </a:bodyPr>
          <a:lstStyle/>
          <a:p>
            <a:pPr algn="ctr" defTabSz="456938"/>
            <a:r>
              <a:rPr kumimoji="0" lang="ja-JP" altLang="en-US">
                <a:solidFill>
                  <a:srgbClr val="001E46"/>
                </a:solidFill>
                <a:latin typeface="Effra"/>
                <a:ea typeface="Meiryo UI"/>
              </a:rPr>
              <a:t>内側</a:t>
            </a:r>
          </a:p>
        </p:txBody>
      </p:sp>
      <p:sp>
        <p:nvSpPr>
          <p:cNvPr id="27" name="Text Box 22"/>
          <p:cNvSpPr txBox="1">
            <a:spLocks noChangeArrowheads="1"/>
          </p:cNvSpPr>
          <p:nvPr/>
        </p:nvSpPr>
        <p:spPr bwMode="auto">
          <a:xfrm>
            <a:off x="542925" y="2013822"/>
            <a:ext cx="457200" cy="374462"/>
          </a:xfrm>
          <a:prstGeom prst="rect">
            <a:avLst/>
          </a:prstGeom>
          <a:noFill/>
          <a:ln w="9525">
            <a:noFill/>
            <a:miter lim="800000"/>
            <a:headEnd/>
            <a:tailEnd/>
          </a:ln>
        </p:spPr>
        <p:txBody>
          <a:bodyPr lIns="91417" tIns="45710" rIns="91417" bIns="45710">
            <a:spAutoFit/>
          </a:bodyPr>
          <a:lstStyle/>
          <a:p>
            <a:pPr defTabSz="456938">
              <a:spcBef>
                <a:spcPct val="50000"/>
              </a:spcBef>
            </a:pPr>
            <a:r>
              <a:rPr kumimoji="0" lang="ja-JP" altLang="en-US">
                <a:solidFill>
                  <a:srgbClr val="001E46"/>
                </a:solidFill>
                <a:latin typeface="Effra"/>
                <a:ea typeface="Meiryo UI"/>
              </a:rPr>
              <a:t>右</a:t>
            </a:r>
          </a:p>
        </p:txBody>
      </p:sp>
      <p:sp>
        <p:nvSpPr>
          <p:cNvPr id="28" name="Text Box 23"/>
          <p:cNvSpPr txBox="1">
            <a:spLocks noChangeArrowheads="1"/>
          </p:cNvSpPr>
          <p:nvPr/>
        </p:nvSpPr>
        <p:spPr bwMode="auto">
          <a:xfrm>
            <a:off x="533402" y="4969747"/>
            <a:ext cx="538163" cy="374462"/>
          </a:xfrm>
          <a:prstGeom prst="rect">
            <a:avLst/>
          </a:prstGeom>
          <a:noFill/>
          <a:ln w="9525">
            <a:noFill/>
            <a:miter lim="800000"/>
            <a:headEnd/>
            <a:tailEnd/>
          </a:ln>
        </p:spPr>
        <p:txBody>
          <a:bodyPr lIns="91417" tIns="45710" rIns="91417" bIns="45710">
            <a:spAutoFit/>
          </a:bodyPr>
          <a:lstStyle/>
          <a:p>
            <a:pPr defTabSz="456938">
              <a:spcBef>
                <a:spcPct val="50000"/>
              </a:spcBef>
            </a:pPr>
            <a:r>
              <a:rPr kumimoji="0" lang="ja-JP" altLang="en-US">
                <a:solidFill>
                  <a:srgbClr val="001E46"/>
                </a:solidFill>
                <a:latin typeface="Effra"/>
                <a:ea typeface="Meiryo UI"/>
              </a:rPr>
              <a:t>左</a:t>
            </a:r>
          </a:p>
        </p:txBody>
      </p:sp>
      <p:sp>
        <p:nvSpPr>
          <p:cNvPr id="29" name="AutoShape 25"/>
          <p:cNvSpPr>
            <a:spLocks noChangeArrowheads="1"/>
          </p:cNvSpPr>
          <p:nvPr/>
        </p:nvSpPr>
        <p:spPr bwMode="auto">
          <a:xfrm rot="10800000">
            <a:off x="3562355" y="1470897"/>
            <a:ext cx="2066925" cy="18478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1E46"/>
          </a:solidFill>
          <a:ln w="9525">
            <a:solidFill>
              <a:srgbClr val="001E46"/>
            </a:solidFill>
            <a:miter lim="800000"/>
            <a:headEnd/>
            <a:tailEnd/>
          </a:ln>
        </p:spPr>
        <p:txBody>
          <a:bodyPr wrap="none" lIns="91417" tIns="45710" rIns="91417" bIns="45710" anchor="ctr"/>
          <a:lstStyle/>
          <a:p>
            <a:pPr defTabSz="456938">
              <a:defRPr/>
            </a:pPr>
            <a:endParaRPr kumimoji="0" lang="ja-JP" altLang="en-US" kern="0">
              <a:solidFill>
                <a:srgbClr val="001E46"/>
              </a:solidFill>
              <a:latin typeface="Effra"/>
              <a:ea typeface="Meiryo UI"/>
            </a:endParaRPr>
          </a:p>
        </p:txBody>
      </p:sp>
      <p:sp>
        <p:nvSpPr>
          <p:cNvPr id="30" name="AutoShape 26"/>
          <p:cNvSpPr>
            <a:spLocks noChangeArrowheads="1"/>
          </p:cNvSpPr>
          <p:nvPr/>
        </p:nvSpPr>
        <p:spPr bwMode="auto">
          <a:xfrm rot="10800000">
            <a:off x="842965" y="1453435"/>
            <a:ext cx="2111375" cy="18478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1E46"/>
          </a:solidFill>
          <a:ln w="9525">
            <a:solidFill>
              <a:srgbClr val="001E46"/>
            </a:solidFill>
            <a:miter lim="800000"/>
            <a:headEnd/>
            <a:tailEnd/>
          </a:ln>
        </p:spPr>
        <p:txBody>
          <a:bodyPr wrap="none" lIns="91417" tIns="45710" rIns="91417" bIns="45710" anchor="ctr"/>
          <a:lstStyle/>
          <a:p>
            <a:pPr defTabSz="456938">
              <a:defRPr/>
            </a:pPr>
            <a:endParaRPr kumimoji="0" lang="ja-JP" altLang="en-US" kern="0">
              <a:solidFill>
                <a:srgbClr val="001E46"/>
              </a:solidFill>
              <a:latin typeface="Effra"/>
              <a:ea typeface="Meiryo UI"/>
            </a:endParaRPr>
          </a:p>
        </p:txBody>
      </p:sp>
      <p:sp>
        <p:nvSpPr>
          <p:cNvPr id="31" name="AutoShape 27"/>
          <p:cNvSpPr>
            <a:spLocks noChangeArrowheads="1"/>
          </p:cNvSpPr>
          <p:nvPr/>
        </p:nvSpPr>
        <p:spPr bwMode="auto">
          <a:xfrm rot="10800000">
            <a:off x="6323015" y="1453435"/>
            <a:ext cx="2066925" cy="18478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1E46"/>
          </a:solidFill>
          <a:ln w="9525">
            <a:solidFill>
              <a:srgbClr val="001E46"/>
            </a:solidFill>
            <a:miter lim="800000"/>
            <a:headEnd/>
            <a:tailEnd/>
          </a:ln>
        </p:spPr>
        <p:txBody>
          <a:bodyPr wrap="none" lIns="91417" tIns="45710" rIns="91417" bIns="45710" anchor="ctr"/>
          <a:lstStyle/>
          <a:p>
            <a:pPr defTabSz="456938">
              <a:defRPr/>
            </a:pPr>
            <a:endParaRPr kumimoji="0" lang="ja-JP" altLang="en-US" kern="0">
              <a:solidFill>
                <a:srgbClr val="001E46"/>
              </a:solidFill>
              <a:latin typeface="Effra"/>
              <a:ea typeface="Meiryo UI"/>
            </a:endParaRPr>
          </a:p>
        </p:txBody>
      </p:sp>
      <p:sp>
        <p:nvSpPr>
          <p:cNvPr id="32" name="Oval 28"/>
          <p:cNvSpPr>
            <a:spLocks noChangeArrowheads="1"/>
          </p:cNvSpPr>
          <p:nvPr/>
        </p:nvSpPr>
        <p:spPr bwMode="auto">
          <a:xfrm>
            <a:off x="1627190" y="1856660"/>
            <a:ext cx="841375" cy="398462"/>
          </a:xfrm>
          <a:prstGeom prst="ellipse">
            <a:avLst/>
          </a:prstGeom>
          <a:solidFill>
            <a:srgbClr val="0000FF"/>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33" name="Oval 29"/>
          <p:cNvSpPr>
            <a:spLocks noChangeArrowheads="1"/>
          </p:cNvSpPr>
          <p:nvPr/>
        </p:nvSpPr>
        <p:spPr bwMode="auto">
          <a:xfrm>
            <a:off x="1465263" y="2502777"/>
            <a:ext cx="519112" cy="454025"/>
          </a:xfrm>
          <a:prstGeom prst="ellipse">
            <a:avLst/>
          </a:prstGeom>
          <a:solidFill>
            <a:srgbClr val="FF0000"/>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34" name="Oval 30"/>
          <p:cNvSpPr>
            <a:spLocks noChangeArrowheads="1"/>
          </p:cNvSpPr>
          <p:nvPr/>
        </p:nvSpPr>
        <p:spPr bwMode="auto">
          <a:xfrm>
            <a:off x="4416425" y="2075735"/>
            <a:ext cx="844550" cy="398462"/>
          </a:xfrm>
          <a:prstGeom prst="ellipse">
            <a:avLst/>
          </a:prstGeom>
          <a:solidFill>
            <a:srgbClr val="0000FF"/>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35" name="Oval 31"/>
          <p:cNvSpPr>
            <a:spLocks noChangeArrowheads="1"/>
          </p:cNvSpPr>
          <p:nvPr/>
        </p:nvSpPr>
        <p:spPr bwMode="auto">
          <a:xfrm>
            <a:off x="3894140" y="2332912"/>
            <a:ext cx="522287" cy="454025"/>
          </a:xfrm>
          <a:prstGeom prst="ellipse">
            <a:avLst/>
          </a:prstGeom>
          <a:solidFill>
            <a:srgbClr val="FF0000"/>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36" name="Oval 32"/>
          <p:cNvSpPr>
            <a:spLocks noChangeArrowheads="1"/>
          </p:cNvSpPr>
          <p:nvPr/>
        </p:nvSpPr>
        <p:spPr bwMode="auto">
          <a:xfrm>
            <a:off x="6900863" y="2029699"/>
            <a:ext cx="842962" cy="398463"/>
          </a:xfrm>
          <a:prstGeom prst="ellipse">
            <a:avLst/>
          </a:prstGeom>
          <a:solidFill>
            <a:srgbClr val="0000FF"/>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37" name="Oval 33"/>
          <p:cNvSpPr>
            <a:spLocks noChangeArrowheads="1"/>
          </p:cNvSpPr>
          <p:nvPr/>
        </p:nvSpPr>
        <p:spPr bwMode="auto">
          <a:xfrm>
            <a:off x="7029452" y="2545637"/>
            <a:ext cx="519113" cy="454025"/>
          </a:xfrm>
          <a:prstGeom prst="ellipse">
            <a:avLst/>
          </a:prstGeom>
          <a:solidFill>
            <a:srgbClr val="FF0000"/>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38" name="Rectangle 34"/>
          <p:cNvSpPr>
            <a:spLocks noChangeArrowheads="1"/>
          </p:cNvSpPr>
          <p:nvPr/>
        </p:nvSpPr>
        <p:spPr bwMode="auto">
          <a:xfrm>
            <a:off x="6736862" y="3856912"/>
            <a:ext cx="1250343" cy="397545"/>
          </a:xfrm>
          <a:prstGeom prst="rect">
            <a:avLst/>
          </a:prstGeom>
          <a:noFill/>
          <a:ln w="9525">
            <a:noFill/>
            <a:miter lim="800000"/>
            <a:headEnd/>
            <a:tailEnd/>
          </a:ln>
        </p:spPr>
        <p:txBody>
          <a:bodyPr wrap="none" lIns="0" tIns="0" rIns="0" bIns="0">
            <a:spAutoFit/>
          </a:bodyPr>
          <a:lstStyle/>
          <a:p>
            <a:pPr algn="ctr" defTabSz="456938"/>
            <a:r>
              <a:rPr kumimoji="0" lang="ja-JP" altLang="ja-JP" sz="2600">
                <a:solidFill>
                  <a:srgbClr val="001E46"/>
                </a:solidFill>
                <a:latin typeface="Effra"/>
                <a:ea typeface="Meiryo UI"/>
              </a:rPr>
              <a:t>C</a:t>
            </a:r>
            <a:r>
              <a:rPr kumimoji="0" lang="ja-JP" altLang="en-US" sz="2600">
                <a:solidFill>
                  <a:srgbClr val="001E46"/>
                </a:solidFill>
                <a:latin typeface="Effra"/>
                <a:ea typeface="Meiryo UI"/>
              </a:rPr>
              <a:t>パターン</a:t>
            </a:r>
          </a:p>
        </p:txBody>
      </p:sp>
      <p:sp>
        <p:nvSpPr>
          <p:cNvPr id="39" name="AutoShape 35"/>
          <p:cNvSpPr>
            <a:spLocks noChangeArrowheads="1"/>
          </p:cNvSpPr>
          <p:nvPr/>
        </p:nvSpPr>
        <p:spPr bwMode="auto">
          <a:xfrm rot="10800000">
            <a:off x="825505" y="4360147"/>
            <a:ext cx="2111375" cy="18478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1E46"/>
          </a:solidFill>
          <a:ln w="9525">
            <a:solidFill>
              <a:srgbClr val="001E46"/>
            </a:solidFill>
            <a:miter lim="800000"/>
            <a:headEnd/>
            <a:tailEnd/>
          </a:ln>
        </p:spPr>
        <p:txBody>
          <a:bodyPr wrap="none" lIns="91417" tIns="45710" rIns="91417" bIns="45710" anchor="ctr"/>
          <a:lstStyle/>
          <a:p>
            <a:pPr defTabSz="456938">
              <a:defRPr/>
            </a:pPr>
            <a:endParaRPr kumimoji="0" lang="ja-JP" altLang="en-US" kern="0">
              <a:solidFill>
                <a:srgbClr val="001E46"/>
              </a:solidFill>
              <a:latin typeface="Effra"/>
              <a:ea typeface="Meiryo UI"/>
            </a:endParaRPr>
          </a:p>
        </p:txBody>
      </p:sp>
      <p:sp>
        <p:nvSpPr>
          <p:cNvPr id="40" name="AutoShape 36"/>
          <p:cNvSpPr>
            <a:spLocks noChangeArrowheads="1"/>
          </p:cNvSpPr>
          <p:nvPr/>
        </p:nvSpPr>
        <p:spPr bwMode="auto">
          <a:xfrm rot="10800000">
            <a:off x="3551240" y="4358560"/>
            <a:ext cx="2111375" cy="18478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1E46"/>
          </a:solidFill>
          <a:ln w="9525">
            <a:solidFill>
              <a:srgbClr val="001E46"/>
            </a:solidFill>
            <a:miter lim="800000"/>
            <a:headEnd/>
            <a:tailEnd/>
          </a:ln>
        </p:spPr>
        <p:txBody>
          <a:bodyPr wrap="none" lIns="91417" tIns="45710" rIns="91417" bIns="45710" anchor="ctr"/>
          <a:lstStyle/>
          <a:p>
            <a:pPr defTabSz="456938">
              <a:defRPr/>
            </a:pPr>
            <a:endParaRPr kumimoji="0" lang="ja-JP" altLang="en-US" kern="0">
              <a:solidFill>
                <a:srgbClr val="001E46"/>
              </a:solidFill>
              <a:latin typeface="Effra"/>
              <a:ea typeface="Meiryo UI"/>
            </a:endParaRPr>
          </a:p>
        </p:txBody>
      </p:sp>
      <p:sp>
        <p:nvSpPr>
          <p:cNvPr id="41" name="AutoShape 37"/>
          <p:cNvSpPr>
            <a:spLocks noChangeArrowheads="1"/>
          </p:cNvSpPr>
          <p:nvPr/>
        </p:nvSpPr>
        <p:spPr bwMode="auto">
          <a:xfrm rot="10800000">
            <a:off x="6276980" y="4345860"/>
            <a:ext cx="2111375" cy="18478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1E46"/>
          </a:solidFill>
          <a:ln w="9525">
            <a:solidFill>
              <a:srgbClr val="001E46"/>
            </a:solidFill>
            <a:miter lim="800000"/>
            <a:headEnd/>
            <a:tailEnd/>
          </a:ln>
        </p:spPr>
        <p:txBody>
          <a:bodyPr wrap="none" lIns="91417" tIns="45710" rIns="91417" bIns="45710" anchor="ctr"/>
          <a:lstStyle/>
          <a:p>
            <a:pPr defTabSz="456938">
              <a:defRPr/>
            </a:pPr>
            <a:endParaRPr kumimoji="0" lang="ja-JP" altLang="en-US" kern="0">
              <a:solidFill>
                <a:srgbClr val="001E46"/>
              </a:solidFill>
              <a:latin typeface="Effra"/>
              <a:ea typeface="Meiryo UI"/>
            </a:endParaRPr>
          </a:p>
        </p:txBody>
      </p:sp>
      <p:sp>
        <p:nvSpPr>
          <p:cNvPr id="42" name="Oval 38"/>
          <p:cNvSpPr>
            <a:spLocks noChangeArrowheads="1"/>
          </p:cNvSpPr>
          <p:nvPr/>
        </p:nvSpPr>
        <p:spPr bwMode="auto">
          <a:xfrm>
            <a:off x="1320800" y="4834810"/>
            <a:ext cx="801688" cy="457200"/>
          </a:xfrm>
          <a:prstGeom prst="ellipse">
            <a:avLst/>
          </a:prstGeom>
          <a:solidFill>
            <a:srgbClr val="0000FF"/>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43" name="Oval 39"/>
          <p:cNvSpPr>
            <a:spLocks noChangeArrowheads="1"/>
          </p:cNvSpPr>
          <p:nvPr/>
        </p:nvSpPr>
        <p:spPr bwMode="auto">
          <a:xfrm>
            <a:off x="2038350" y="5292012"/>
            <a:ext cx="465138" cy="460375"/>
          </a:xfrm>
          <a:prstGeom prst="ellipse">
            <a:avLst/>
          </a:prstGeom>
          <a:solidFill>
            <a:srgbClr val="FF0000"/>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44" name="Oval 40"/>
          <p:cNvSpPr>
            <a:spLocks noChangeArrowheads="1"/>
          </p:cNvSpPr>
          <p:nvPr/>
        </p:nvSpPr>
        <p:spPr bwMode="auto">
          <a:xfrm>
            <a:off x="3990975" y="4850687"/>
            <a:ext cx="762000" cy="382587"/>
          </a:xfrm>
          <a:prstGeom prst="ellipse">
            <a:avLst/>
          </a:prstGeom>
          <a:solidFill>
            <a:srgbClr val="0000FF"/>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45" name="Oval 41"/>
          <p:cNvSpPr>
            <a:spLocks noChangeArrowheads="1"/>
          </p:cNvSpPr>
          <p:nvPr/>
        </p:nvSpPr>
        <p:spPr bwMode="auto">
          <a:xfrm>
            <a:off x="4830763" y="5231687"/>
            <a:ext cx="457200" cy="460375"/>
          </a:xfrm>
          <a:prstGeom prst="ellipse">
            <a:avLst/>
          </a:prstGeom>
          <a:solidFill>
            <a:srgbClr val="FF0000"/>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46" name="Oval 42"/>
          <p:cNvSpPr>
            <a:spLocks noChangeArrowheads="1"/>
          </p:cNvSpPr>
          <p:nvPr/>
        </p:nvSpPr>
        <p:spPr bwMode="auto">
          <a:xfrm>
            <a:off x="7058025" y="4704637"/>
            <a:ext cx="649288" cy="306387"/>
          </a:xfrm>
          <a:prstGeom prst="ellipse">
            <a:avLst/>
          </a:prstGeom>
          <a:solidFill>
            <a:srgbClr val="0000FF"/>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47" name="Oval 43"/>
          <p:cNvSpPr>
            <a:spLocks noChangeArrowheads="1"/>
          </p:cNvSpPr>
          <p:nvPr/>
        </p:nvSpPr>
        <p:spPr bwMode="auto">
          <a:xfrm>
            <a:off x="7099300" y="5239622"/>
            <a:ext cx="457200" cy="458788"/>
          </a:xfrm>
          <a:prstGeom prst="ellipse">
            <a:avLst/>
          </a:prstGeom>
          <a:solidFill>
            <a:srgbClr val="FF0000"/>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48" name="Oval 44"/>
          <p:cNvSpPr>
            <a:spLocks noChangeArrowheads="1"/>
          </p:cNvSpPr>
          <p:nvPr/>
        </p:nvSpPr>
        <p:spPr bwMode="auto">
          <a:xfrm>
            <a:off x="5842005" y="1177210"/>
            <a:ext cx="466725" cy="246062"/>
          </a:xfrm>
          <a:prstGeom prst="ellipse">
            <a:avLst/>
          </a:prstGeom>
          <a:solidFill>
            <a:srgbClr val="0000FF"/>
          </a:solidFill>
          <a:ln w="19050">
            <a:no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49" name="Rectangle 45"/>
          <p:cNvSpPr>
            <a:spLocks noChangeArrowheads="1"/>
          </p:cNvSpPr>
          <p:nvPr/>
        </p:nvSpPr>
        <p:spPr bwMode="auto">
          <a:xfrm>
            <a:off x="6394455" y="1148637"/>
            <a:ext cx="1076325" cy="307975"/>
          </a:xfrm>
          <a:prstGeom prst="rect">
            <a:avLst/>
          </a:prstGeom>
          <a:noFill/>
          <a:ln w="9525">
            <a:noFill/>
            <a:miter lim="800000"/>
            <a:headEnd/>
            <a:tailEnd/>
          </a:ln>
        </p:spPr>
        <p:txBody>
          <a:bodyPr lIns="0" tIns="0" rIns="0" bIns="0">
            <a:spAutoFit/>
          </a:bodyPr>
          <a:lstStyle/>
          <a:p>
            <a:pPr defTabSz="456938"/>
            <a:r>
              <a:rPr kumimoji="0" lang="ja-JP" altLang="en-US" sz="2000" b="1">
                <a:solidFill>
                  <a:srgbClr val="001E46"/>
                </a:solidFill>
                <a:latin typeface="Effra"/>
                <a:ea typeface="Meiryo UI"/>
              </a:rPr>
              <a:t>内頚静脈</a:t>
            </a:r>
          </a:p>
        </p:txBody>
      </p:sp>
      <p:sp>
        <p:nvSpPr>
          <p:cNvPr id="50" name="Rectangle 46"/>
          <p:cNvSpPr>
            <a:spLocks noChangeArrowheads="1"/>
          </p:cNvSpPr>
          <p:nvPr/>
        </p:nvSpPr>
        <p:spPr bwMode="auto">
          <a:xfrm>
            <a:off x="7929565" y="1137527"/>
            <a:ext cx="1076325" cy="307975"/>
          </a:xfrm>
          <a:prstGeom prst="rect">
            <a:avLst/>
          </a:prstGeom>
          <a:noFill/>
          <a:ln w="9525">
            <a:noFill/>
            <a:miter lim="800000"/>
            <a:headEnd/>
            <a:tailEnd/>
          </a:ln>
        </p:spPr>
        <p:txBody>
          <a:bodyPr lIns="0" tIns="0" rIns="0" bIns="0">
            <a:spAutoFit/>
          </a:bodyPr>
          <a:lstStyle/>
          <a:p>
            <a:pPr defTabSz="456938"/>
            <a:r>
              <a:rPr kumimoji="0" lang="ja-JP" altLang="en-US" sz="2000" b="1">
                <a:solidFill>
                  <a:srgbClr val="001E46"/>
                </a:solidFill>
                <a:latin typeface="Effra"/>
                <a:ea typeface="Meiryo UI"/>
              </a:rPr>
              <a:t>総頚動脈</a:t>
            </a:r>
          </a:p>
        </p:txBody>
      </p:sp>
      <p:sp>
        <p:nvSpPr>
          <p:cNvPr id="51" name="Oval 47"/>
          <p:cNvSpPr>
            <a:spLocks noChangeArrowheads="1"/>
          </p:cNvSpPr>
          <p:nvPr/>
        </p:nvSpPr>
        <p:spPr bwMode="auto">
          <a:xfrm>
            <a:off x="7646988" y="1194672"/>
            <a:ext cx="228600" cy="228600"/>
          </a:xfrm>
          <a:prstGeom prst="ellipse">
            <a:avLst/>
          </a:prstGeom>
          <a:solidFill>
            <a:srgbClr val="FF0000"/>
          </a:solidFill>
          <a:ln w="19050">
            <a:solidFill>
              <a:srgbClr val="4C4C4C"/>
            </a:solidFill>
            <a:round/>
            <a:headEnd/>
            <a:tailEnd/>
          </a:ln>
        </p:spPr>
        <p:txBody>
          <a:bodyPr lIns="91417" tIns="45710" rIns="91417" bIns="45710"/>
          <a:lstStyle/>
          <a:p>
            <a:pPr defTabSz="456938"/>
            <a:endParaRPr kumimoji="0" lang="ja-JP" altLang="en-US">
              <a:solidFill>
                <a:srgbClr val="001E46"/>
              </a:solidFill>
              <a:latin typeface="Effra"/>
              <a:ea typeface="Meiryo UI"/>
            </a:endParaRPr>
          </a:p>
        </p:txBody>
      </p:sp>
      <p:sp>
        <p:nvSpPr>
          <p:cNvPr id="52" name="Text Box 48"/>
          <p:cNvSpPr txBox="1">
            <a:spLocks noChangeArrowheads="1"/>
          </p:cNvSpPr>
          <p:nvPr/>
        </p:nvSpPr>
        <p:spPr bwMode="auto">
          <a:xfrm>
            <a:off x="2724502" y="4187112"/>
            <a:ext cx="461618" cy="987425"/>
          </a:xfrm>
          <a:prstGeom prst="rect">
            <a:avLst/>
          </a:prstGeom>
          <a:noFill/>
          <a:ln w="9525">
            <a:noFill/>
            <a:miter lim="800000"/>
            <a:headEnd/>
            <a:tailEnd/>
          </a:ln>
        </p:spPr>
        <p:txBody>
          <a:bodyPr vert="eaVert" lIns="91417" tIns="45710" rIns="91417" bIns="45710">
            <a:spAutoFit/>
          </a:bodyPr>
          <a:lstStyle/>
          <a:p>
            <a:pPr defTabSz="456938">
              <a:spcBef>
                <a:spcPct val="50000"/>
              </a:spcBef>
            </a:pPr>
            <a:r>
              <a:rPr kumimoji="0" lang="ja-JP" altLang="en-US">
                <a:solidFill>
                  <a:srgbClr val="001E46"/>
                </a:solidFill>
                <a:latin typeface="Effra"/>
                <a:ea typeface="Meiryo UI"/>
              </a:rPr>
              <a:t>内側</a:t>
            </a:r>
          </a:p>
        </p:txBody>
      </p:sp>
      <p:sp>
        <p:nvSpPr>
          <p:cNvPr id="53" name="Text Box 49"/>
          <p:cNvSpPr txBox="1">
            <a:spLocks noChangeArrowheads="1"/>
          </p:cNvSpPr>
          <p:nvPr/>
        </p:nvSpPr>
        <p:spPr bwMode="auto">
          <a:xfrm>
            <a:off x="684563" y="4131547"/>
            <a:ext cx="461618" cy="933450"/>
          </a:xfrm>
          <a:prstGeom prst="rect">
            <a:avLst/>
          </a:prstGeom>
          <a:noFill/>
          <a:ln w="9525">
            <a:noFill/>
            <a:miter lim="800000"/>
            <a:headEnd/>
            <a:tailEnd/>
          </a:ln>
        </p:spPr>
        <p:txBody>
          <a:bodyPr vert="eaVert" lIns="91417" tIns="45710" rIns="91417" bIns="45710">
            <a:spAutoFit/>
          </a:bodyPr>
          <a:lstStyle/>
          <a:p>
            <a:pPr defTabSz="456938">
              <a:spcBef>
                <a:spcPct val="50000"/>
              </a:spcBef>
            </a:pPr>
            <a:r>
              <a:rPr kumimoji="0" lang="ja-JP" altLang="en-US">
                <a:solidFill>
                  <a:srgbClr val="001E46"/>
                </a:solidFill>
                <a:latin typeface="Effra"/>
                <a:ea typeface="Meiryo UI"/>
              </a:rPr>
              <a:t>外側</a:t>
            </a:r>
          </a:p>
        </p:txBody>
      </p:sp>
      <p:sp>
        <p:nvSpPr>
          <p:cNvPr id="3" name="角丸四角形 2"/>
          <p:cNvSpPr/>
          <p:nvPr/>
        </p:nvSpPr>
        <p:spPr>
          <a:xfrm>
            <a:off x="5892637" y="1268760"/>
            <a:ext cx="3076738" cy="5248824"/>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72007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341315" y="450803"/>
            <a:ext cx="8459787" cy="838200"/>
          </a:xfrm>
          <a:noFill/>
          <a:ln>
            <a:miter lim="800000"/>
            <a:headEnd/>
            <a:tailEnd/>
          </a:ln>
        </p:spPr>
        <p:txBody>
          <a:bodyPr vert="horz" wrap="square" lIns="91417" tIns="45710" rIns="91417" bIns="45710" numCol="1" rtlCol="0" anchor="t" anchorCtr="0" compatLnSpc="1">
            <a:prstTxWarp prst="textNoShape">
              <a:avLst/>
            </a:prstTxWarp>
            <a:normAutofit/>
          </a:bodyPr>
          <a:lstStyle/>
          <a:p>
            <a:r>
              <a:rPr lang="ja-JP" altLang="en-US" sz="2800" dirty="0">
                <a:latin typeface="+mn-ea"/>
                <a:ea typeface="+mn-ea"/>
                <a:cs typeface="メイリオ" panose="020B0604030504040204" pitchFamily="50" charset="-128"/>
              </a:rPr>
              <a:t>ではどの様に対策を行うか？</a:t>
            </a:r>
          </a:p>
        </p:txBody>
      </p:sp>
      <p:sp>
        <p:nvSpPr>
          <p:cNvPr id="271363" name="Rectangle 3"/>
          <p:cNvSpPr>
            <a:spLocks noGrp="1" noChangeArrowheads="1"/>
          </p:cNvSpPr>
          <p:nvPr>
            <p:ph type="body" idx="1"/>
          </p:nvPr>
        </p:nvSpPr>
        <p:spPr bwMode="auto">
          <a:xfrm>
            <a:off x="357160" y="1071546"/>
            <a:ext cx="8569325" cy="1000132"/>
          </a:xfrm>
          <a:noFill/>
          <a:ln>
            <a:miter lim="800000"/>
            <a:headEnd/>
            <a:tailEnd/>
          </a:ln>
        </p:spPr>
        <p:txBody>
          <a:bodyPr vert="horz" wrap="square" lIns="91417" tIns="45710" rIns="91417" bIns="45710" numCol="1" rtlCol="0" anchor="t" anchorCtr="0" compatLnSpc="1">
            <a:prstTxWarp prst="textNoShape">
              <a:avLst/>
            </a:prstTxWarp>
            <a:normAutofit/>
          </a:bodyPr>
          <a:lstStyle/>
          <a:p>
            <a:pPr>
              <a:lnSpc>
                <a:spcPct val="100000"/>
              </a:lnSpc>
              <a:spcBef>
                <a:spcPct val="50000"/>
              </a:spcBef>
              <a:buClr>
                <a:schemeClr val="tx1"/>
              </a:buClr>
              <a:buFont typeface="Wingdings" pitchFamily="2" charset="2"/>
              <a:buChar char="Ø"/>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超音波診断装置（エコー）を用いて、動・静脈や他の組織との位置関係を確認して、穿刺を行う。</a:t>
            </a:r>
          </a:p>
          <a:p>
            <a:pPr>
              <a:lnSpc>
                <a:spcPct val="100000"/>
              </a:lnSpc>
              <a:buClr>
                <a:schemeClr val="tx1"/>
              </a:buClr>
              <a:buFont typeface="Wingdings" pitchFamily="2" charset="2"/>
              <a:buChar char="Ø"/>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buClr>
                <a:schemeClr val="tx1"/>
              </a:buClr>
              <a:buNone/>
            </a:pP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0824" y="2411965"/>
            <a:ext cx="2003110" cy="3897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1501" b="1501"/>
          <a:stretch>
            <a:fillRect/>
          </a:stretch>
        </p:blipFill>
        <p:spPr bwMode="auto">
          <a:xfrm>
            <a:off x="4355980" y="2142385"/>
            <a:ext cx="2833885" cy="28338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265" y="2411965"/>
            <a:ext cx="3286006" cy="2891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822565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zh-TW" dirty="0">
                <a:latin typeface="Meiryo UI" panose="020B0604030504040204" pitchFamily="50" charset="-128"/>
                <a:ea typeface="Meiryo UI" panose="020B0604030504040204" pitchFamily="50" charset="-128"/>
                <a:cs typeface="Meiryo UI" panose="020B0604030504040204" pitchFamily="50" charset="-128"/>
              </a:rPr>
              <a:t>CVC</a:t>
            </a:r>
            <a:r>
              <a:rPr lang="zh-TW" altLang="en-US" dirty="0">
                <a:latin typeface="Meiryo UI" panose="020B0604030504040204" pitchFamily="50" charset="-128"/>
                <a:ea typeface="Meiryo UI" panose="020B0604030504040204" pitchFamily="50" charset="-128"/>
                <a:cs typeface="Meiryo UI" panose="020B0604030504040204" pitchFamily="50" charset="-128"/>
              </a:rPr>
              <a:t>機械的</a:t>
            </a:r>
            <a:r>
              <a:rPr lang="ja-JP" altLang="en-US" dirty="0">
                <a:latin typeface="Meiryo UI" panose="020B0604030504040204" pitchFamily="50" charset="-128"/>
                <a:ea typeface="Meiryo UI" panose="020B0604030504040204" pitchFamily="50" charset="-128"/>
                <a:cs typeface="Meiryo UI" panose="020B0604030504040204" pitchFamily="50" charset="-128"/>
              </a:rPr>
              <a:t>合併症の</a:t>
            </a:r>
            <a:r>
              <a:rPr lang="zh-TW" altLang="en-US" dirty="0">
                <a:latin typeface="Meiryo UI" panose="020B0604030504040204" pitchFamily="50" charset="-128"/>
                <a:ea typeface="Meiryo UI" panose="020B0604030504040204" pitchFamily="50" charset="-128"/>
                <a:cs typeface="Meiryo UI" panose="020B0604030504040204" pitchFamily="50" charset="-128"/>
              </a:rPr>
              <a:t>発生率</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10"/>
          <p:cNvSpPr txBox="1">
            <a:spLocks noChangeArrowheads="1"/>
          </p:cNvSpPr>
          <p:nvPr/>
        </p:nvSpPr>
        <p:spPr bwMode="auto">
          <a:xfrm>
            <a:off x="469106" y="2060848"/>
            <a:ext cx="7772400" cy="1143000"/>
          </a:xfrm>
          <a:prstGeom prst="rect">
            <a:avLst/>
          </a:prstGeom>
          <a:noFill/>
          <a:ln>
            <a:miter lim="800000"/>
            <a:headEnd/>
            <a:tailEnd/>
          </a:ln>
        </p:spPr>
        <p:txBody>
          <a:bodyPr vert="horz" wrap="square" lIns="91387" tIns="45697" rIns="91387" bIns="45697" numCol="1" rtlCol="0" anchor="ctr" anchorCtr="0" compatLnSpc="1">
            <a:prstTxWarp prst="textNoShape">
              <a:avLst/>
            </a:prstTxWarp>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457200" indent="-457200" algn="l">
              <a:buFont typeface="Wingdings" panose="05000000000000000000" pitchFamily="2" charset="2"/>
              <a:buChar char="Ø"/>
            </a:pPr>
            <a:r>
              <a:rPr lang="en-US" altLang="ja-JP" sz="3200" dirty="0">
                <a:latin typeface="Meiryo UI" panose="020B0604030504040204" pitchFamily="50" charset="-128"/>
                <a:ea typeface="Meiryo UI" panose="020B0604030504040204" pitchFamily="50" charset="-128"/>
                <a:cs typeface="Meiryo UI" panose="020B0604030504040204" pitchFamily="50" charset="-128"/>
              </a:rPr>
              <a:t>CVC</a:t>
            </a:r>
            <a:r>
              <a:rPr lang="ja-JP" altLang="en-US" sz="3200" dirty="0">
                <a:latin typeface="Meiryo UI" panose="020B0604030504040204" pitchFamily="50" charset="-128"/>
                <a:ea typeface="Meiryo UI" panose="020B0604030504040204" pitchFamily="50" charset="-128"/>
                <a:cs typeface="Meiryo UI" panose="020B0604030504040204" pitchFamily="50" charset="-128"/>
              </a:rPr>
              <a:t>関連死亡事例</a:t>
            </a:r>
            <a:r>
              <a:rPr lang="en-US" altLang="ja-JP" sz="32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3200" dirty="0">
                <a:latin typeface="Meiryo UI" panose="020B0604030504040204" pitchFamily="50" charset="-128"/>
                <a:ea typeface="Meiryo UI" panose="020B0604030504040204" pitchFamily="50" charset="-128"/>
                <a:cs typeface="Meiryo UI" panose="020B0604030504040204" pitchFamily="50" charset="-128"/>
              </a:rPr>
              <a:t>例のうち</a:t>
            </a:r>
            <a:r>
              <a:rPr lang="en-US" altLang="ja-JP" sz="32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3200" dirty="0">
                <a:latin typeface="Meiryo UI" panose="020B0604030504040204" pitchFamily="50" charset="-128"/>
                <a:ea typeface="Meiryo UI" panose="020B0604030504040204" pitchFamily="50" charset="-128"/>
                <a:cs typeface="Meiryo UI" panose="020B0604030504040204" pitchFamily="50" charset="-128"/>
              </a:rPr>
              <a:t>例は、　　超音波ガイド法による穿刺であった</a:t>
            </a:r>
            <a:endParaRPr lang="en-US" altLang="ja-JP" sz="3200" dirty="0">
              <a:latin typeface="Meiryo UI" panose="020B0604030504040204" pitchFamily="50" charset="-128"/>
              <a:ea typeface="Meiryo UI" panose="020B0604030504040204" pitchFamily="50" charset="-128"/>
              <a:cs typeface="Meiryo UI" panose="020B0604030504040204" pitchFamily="50" charset="-128"/>
            </a:endParaRPr>
          </a:p>
          <a:p>
            <a:pPr algn="l"/>
            <a:endParaRPr lang="ja-JP" altLang="en-US" sz="3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1907706" y="3068960"/>
            <a:ext cx="7074251" cy="1224136"/>
          </a:xfrm>
          <a:prstGeom prst="rect">
            <a:avLst/>
          </a:prstGeom>
          <a:noFill/>
        </p:spPr>
        <p:txBody>
          <a:bodyPr wrap="square" lIns="0" tIns="0" rIns="0" bIns="0" rtlCol="0" anchor="t" anchorCtr="0">
            <a:no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中心静脈穿刺合併症に係る死亡の分析</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第１報</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月</a:t>
            </a:r>
          </a:p>
        </p:txBody>
      </p:sp>
    </p:spTree>
    <p:extLst>
      <p:ext uri="{BB962C8B-B14F-4D97-AF65-F5344CB8AC3E}">
        <p14:creationId xmlns:p14="http://schemas.microsoft.com/office/powerpoint/2010/main" val="3651946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normAutofit/>
          </a:bodyPr>
          <a:lstStyle/>
          <a:p>
            <a:r>
              <a:rPr lang="ja-JP" altLang="en-US" sz="3600" dirty="0"/>
              <a:t>エコーガイド下穿刺導入前後のアウトカム</a:t>
            </a:r>
            <a:endParaRPr kumimoji="1" lang="ja-JP" altLang="en-US" sz="3600" dirty="0"/>
          </a:p>
        </p:txBody>
      </p:sp>
      <p:pic>
        <p:nvPicPr>
          <p:cNvPr id="6" name="図 5"/>
          <p:cNvPicPr>
            <a:picLocks noChangeAspect="1"/>
          </p:cNvPicPr>
          <p:nvPr/>
        </p:nvPicPr>
        <p:blipFill>
          <a:blip r:embed="rId2"/>
          <a:stretch>
            <a:fillRect/>
          </a:stretch>
        </p:blipFill>
        <p:spPr>
          <a:xfrm>
            <a:off x="481271" y="1628800"/>
            <a:ext cx="8296275" cy="3609975"/>
          </a:xfrm>
          <a:prstGeom prst="rect">
            <a:avLst/>
          </a:prstGeom>
        </p:spPr>
      </p:pic>
      <p:sp>
        <p:nvSpPr>
          <p:cNvPr id="8" name="テキスト ボックス 7"/>
          <p:cNvSpPr txBox="1"/>
          <p:nvPr/>
        </p:nvSpPr>
        <p:spPr>
          <a:xfrm>
            <a:off x="611560" y="5449937"/>
            <a:ext cx="8445004" cy="646331"/>
          </a:xfrm>
          <a:prstGeom prst="rect">
            <a:avLst/>
          </a:prstGeom>
          <a:noFill/>
        </p:spPr>
        <p:txBody>
          <a:bodyPr wrap="none" rtlCol="0">
            <a:spAutoFit/>
          </a:bodyPr>
          <a:lstStyle/>
          <a:p>
            <a:r>
              <a:rPr lang="en-US" altLang="ja-JP" dirty="0"/>
              <a:t>Yorozu </a:t>
            </a:r>
            <a:r>
              <a:rPr lang="en-US" altLang="ja-JP" dirty="0" err="1"/>
              <a:t>T,et</a:t>
            </a:r>
            <a:r>
              <a:rPr lang="en-US" altLang="ja-JP" dirty="0"/>
              <a:t> al. Ultrasound guided central </a:t>
            </a:r>
            <a:r>
              <a:rPr lang="en-US" altLang="ja-JP" dirty="0" err="1"/>
              <a:t>venus</a:t>
            </a:r>
            <a:r>
              <a:rPr lang="en-US" altLang="ja-JP" dirty="0"/>
              <a:t> catheter insertion could be hazardous by</a:t>
            </a:r>
          </a:p>
          <a:p>
            <a:r>
              <a:rPr lang="en-US" altLang="ja-JP" dirty="0"/>
              <a:t>Inexperienced operators. </a:t>
            </a:r>
            <a:r>
              <a:rPr lang="en-US" altLang="ja-JP" dirty="0" err="1"/>
              <a:t>Anesth</a:t>
            </a:r>
            <a:r>
              <a:rPr lang="en-US" altLang="ja-JP" dirty="0"/>
              <a:t> </a:t>
            </a:r>
            <a:r>
              <a:rPr lang="en-US" altLang="ja-JP" dirty="0" err="1"/>
              <a:t>Analg</a:t>
            </a:r>
            <a:r>
              <a:rPr lang="en-US" altLang="ja-JP" dirty="0"/>
              <a:t>. 2010; 110: S206 </a:t>
            </a:r>
            <a:endParaRPr kumimoji="1" lang="ja-JP" altLang="en-US" dirty="0"/>
          </a:p>
        </p:txBody>
      </p:sp>
    </p:spTree>
    <p:extLst>
      <p:ext uri="{BB962C8B-B14F-4D97-AF65-F5344CB8AC3E}">
        <p14:creationId xmlns:p14="http://schemas.microsoft.com/office/powerpoint/2010/main" val="678228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A2A71D-ECF1-D73E-4A79-47A56292D1A5}"/>
              </a:ext>
            </a:extLst>
          </p:cNvPr>
          <p:cNvSpPr>
            <a:spLocks noGrp="1"/>
          </p:cNvSpPr>
          <p:nvPr>
            <p:ph type="title"/>
          </p:nvPr>
        </p:nvSpPr>
        <p:spPr/>
        <p:txBody>
          <a:bodyPr/>
          <a:lstStyle/>
          <a:p>
            <a:r>
              <a:rPr kumimoji="1" lang="ja-JP" altLang="en-US" dirty="0"/>
              <a:t>質問です</a:t>
            </a:r>
          </a:p>
        </p:txBody>
      </p:sp>
      <p:pic>
        <p:nvPicPr>
          <p:cNvPr id="10" name="図 9">
            <a:extLst>
              <a:ext uri="{FF2B5EF4-FFF2-40B4-BE49-F238E27FC236}">
                <a16:creationId xmlns:a16="http://schemas.microsoft.com/office/drawing/2014/main" id="{9B6A353B-84E5-023D-9C44-A94B172D3331}"/>
              </a:ext>
            </a:extLst>
          </p:cNvPr>
          <p:cNvPicPr>
            <a:picLocks noChangeAspect="1"/>
          </p:cNvPicPr>
          <p:nvPr/>
        </p:nvPicPr>
        <p:blipFill>
          <a:blip r:embed="rId2"/>
          <a:stretch>
            <a:fillRect/>
          </a:stretch>
        </p:blipFill>
        <p:spPr>
          <a:xfrm>
            <a:off x="1403648" y="2276872"/>
            <a:ext cx="2852936" cy="2852936"/>
          </a:xfrm>
          <a:prstGeom prst="rect">
            <a:avLst/>
          </a:prstGeom>
        </p:spPr>
      </p:pic>
      <p:pic>
        <p:nvPicPr>
          <p:cNvPr id="1026" name="Picture 2" descr="ソース画像を表示">
            <a:extLst>
              <a:ext uri="{FF2B5EF4-FFF2-40B4-BE49-F238E27FC236}">
                <a16:creationId xmlns:a16="http://schemas.microsoft.com/office/drawing/2014/main" id="{6F96F061-5E6C-E818-6321-182BD13EA6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772816"/>
            <a:ext cx="3717032" cy="3717032"/>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48F925CE-030A-7498-7A1B-BF5B67372319}"/>
              </a:ext>
            </a:extLst>
          </p:cNvPr>
          <p:cNvSpPr txBox="1"/>
          <p:nvPr/>
        </p:nvSpPr>
        <p:spPr>
          <a:xfrm>
            <a:off x="2699792" y="5483358"/>
            <a:ext cx="842218" cy="646331"/>
          </a:xfrm>
          <a:prstGeom prst="rect">
            <a:avLst/>
          </a:prstGeom>
          <a:noFill/>
        </p:spPr>
        <p:txBody>
          <a:bodyPr wrap="none" rtlCol="0">
            <a:spAutoFit/>
          </a:bodyPr>
          <a:lstStyle/>
          <a:p>
            <a:r>
              <a:rPr kumimoji="1" lang="en-US" altLang="ja-JP" sz="3600" dirty="0"/>
              <a:t>YES</a:t>
            </a:r>
            <a:endParaRPr kumimoji="1" lang="ja-JP" altLang="en-US" sz="3600" dirty="0"/>
          </a:p>
        </p:txBody>
      </p:sp>
      <p:sp>
        <p:nvSpPr>
          <p:cNvPr id="12" name="テキスト ボックス 11">
            <a:extLst>
              <a:ext uri="{FF2B5EF4-FFF2-40B4-BE49-F238E27FC236}">
                <a16:creationId xmlns:a16="http://schemas.microsoft.com/office/drawing/2014/main" id="{446F61D2-909D-6215-A7B8-85BC481C14C3}"/>
              </a:ext>
            </a:extLst>
          </p:cNvPr>
          <p:cNvSpPr txBox="1"/>
          <p:nvPr/>
        </p:nvSpPr>
        <p:spPr>
          <a:xfrm>
            <a:off x="6300192" y="5483357"/>
            <a:ext cx="788999" cy="646331"/>
          </a:xfrm>
          <a:prstGeom prst="rect">
            <a:avLst/>
          </a:prstGeom>
          <a:noFill/>
        </p:spPr>
        <p:txBody>
          <a:bodyPr wrap="none" rtlCol="0">
            <a:spAutoFit/>
          </a:bodyPr>
          <a:lstStyle/>
          <a:p>
            <a:r>
              <a:rPr lang="en-US" altLang="ja-JP" sz="3600" dirty="0"/>
              <a:t>NO</a:t>
            </a:r>
            <a:endParaRPr kumimoji="1" lang="ja-JP" altLang="en-US" sz="3600" dirty="0"/>
          </a:p>
        </p:txBody>
      </p:sp>
    </p:spTree>
    <p:extLst>
      <p:ext uri="{BB962C8B-B14F-4D97-AF65-F5344CB8AC3E}">
        <p14:creationId xmlns:p14="http://schemas.microsoft.com/office/powerpoint/2010/main" val="3442924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normAutofit/>
          </a:bodyPr>
          <a:lstStyle/>
          <a:p>
            <a:r>
              <a:rPr lang="ja-JP" altLang="en-US" sz="3600" dirty="0"/>
              <a:t>エコーガイド下穿刺導入前後のアウトカム</a:t>
            </a:r>
            <a:endParaRPr kumimoji="1" lang="ja-JP" altLang="en-US" sz="3600" dirty="0"/>
          </a:p>
        </p:txBody>
      </p:sp>
      <p:pic>
        <p:nvPicPr>
          <p:cNvPr id="6" name="図 5"/>
          <p:cNvPicPr>
            <a:picLocks noChangeAspect="1"/>
          </p:cNvPicPr>
          <p:nvPr/>
        </p:nvPicPr>
        <p:blipFill>
          <a:blip r:embed="rId2"/>
          <a:stretch>
            <a:fillRect/>
          </a:stretch>
        </p:blipFill>
        <p:spPr>
          <a:xfrm>
            <a:off x="481271" y="1628800"/>
            <a:ext cx="8296275" cy="3609975"/>
          </a:xfrm>
          <a:prstGeom prst="rect">
            <a:avLst/>
          </a:prstGeom>
        </p:spPr>
      </p:pic>
      <p:sp>
        <p:nvSpPr>
          <p:cNvPr id="8" name="テキスト ボックス 7"/>
          <p:cNvSpPr txBox="1"/>
          <p:nvPr/>
        </p:nvSpPr>
        <p:spPr>
          <a:xfrm>
            <a:off x="611560" y="5449937"/>
            <a:ext cx="8445004" cy="646331"/>
          </a:xfrm>
          <a:prstGeom prst="rect">
            <a:avLst/>
          </a:prstGeom>
          <a:noFill/>
        </p:spPr>
        <p:txBody>
          <a:bodyPr wrap="none" rtlCol="0">
            <a:spAutoFit/>
          </a:bodyPr>
          <a:lstStyle/>
          <a:p>
            <a:r>
              <a:rPr lang="en-US" altLang="ja-JP" dirty="0"/>
              <a:t>Yorozu </a:t>
            </a:r>
            <a:r>
              <a:rPr lang="en-US" altLang="ja-JP" dirty="0" err="1"/>
              <a:t>T,et</a:t>
            </a:r>
            <a:r>
              <a:rPr lang="en-US" altLang="ja-JP" dirty="0"/>
              <a:t> al. Ultrasound guided central </a:t>
            </a:r>
            <a:r>
              <a:rPr lang="en-US" altLang="ja-JP" dirty="0" err="1"/>
              <a:t>venus</a:t>
            </a:r>
            <a:r>
              <a:rPr lang="en-US" altLang="ja-JP" dirty="0"/>
              <a:t> catheter insertion could be hazardous by</a:t>
            </a:r>
          </a:p>
          <a:p>
            <a:r>
              <a:rPr lang="en-US" altLang="ja-JP" dirty="0"/>
              <a:t>Inexperienced operators. </a:t>
            </a:r>
            <a:r>
              <a:rPr lang="en-US" altLang="ja-JP" dirty="0" err="1"/>
              <a:t>Anesth</a:t>
            </a:r>
            <a:r>
              <a:rPr lang="en-US" altLang="ja-JP" dirty="0"/>
              <a:t> </a:t>
            </a:r>
            <a:r>
              <a:rPr lang="en-US" altLang="ja-JP" dirty="0" err="1"/>
              <a:t>Analg</a:t>
            </a:r>
            <a:r>
              <a:rPr lang="en-US" altLang="ja-JP" dirty="0"/>
              <a:t>. 2010; 110: S206 </a:t>
            </a:r>
            <a:endParaRPr kumimoji="1" lang="ja-JP" altLang="en-US" dirty="0"/>
          </a:p>
        </p:txBody>
      </p:sp>
      <p:sp>
        <p:nvSpPr>
          <p:cNvPr id="2" name="四角形吹き出し 1"/>
          <p:cNvSpPr/>
          <p:nvPr/>
        </p:nvSpPr>
        <p:spPr>
          <a:xfrm>
            <a:off x="4283968" y="3068960"/>
            <a:ext cx="3672408" cy="1224136"/>
          </a:xfrm>
          <a:prstGeom prst="wedgeRectCallout">
            <a:avLst>
              <a:gd name="adj1" fmla="val -56586"/>
              <a:gd name="adj2" fmla="val -81408"/>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2400" dirty="0"/>
              <a:t>エコー使用で血種や動脈穿刺が逆に増加？</a:t>
            </a:r>
            <a:endParaRPr kumimoji="1" lang="ja-JP" altLang="en-US" sz="2400" dirty="0"/>
          </a:p>
        </p:txBody>
      </p:sp>
    </p:spTree>
    <p:extLst>
      <p:ext uri="{BB962C8B-B14F-4D97-AF65-F5344CB8AC3E}">
        <p14:creationId xmlns:p14="http://schemas.microsoft.com/office/powerpoint/2010/main" val="2037144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normAutofit/>
          </a:bodyPr>
          <a:lstStyle/>
          <a:p>
            <a:r>
              <a:rPr lang="ja-JP" altLang="en-US" sz="3600" dirty="0"/>
              <a:t>エコーガイド下穿刺導入前後のアウトカム</a:t>
            </a:r>
            <a:endParaRPr kumimoji="1" lang="ja-JP" altLang="en-US" sz="3600" dirty="0"/>
          </a:p>
        </p:txBody>
      </p:sp>
      <p:pic>
        <p:nvPicPr>
          <p:cNvPr id="6" name="図 5"/>
          <p:cNvPicPr>
            <a:picLocks noChangeAspect="1"/>
          </p:cNvPicPr>
          <p:nvPr/>
        </p:nvPicPr>
        <p:blipFill>
          <a:blip r:embed="rId2"/>
          <a:stretch>
            <a:fillRect/>
          </a:stretch>
        </p:blipFill>
        <p:spPr>
          <a:xfrm>
            <a:off x="481271" y="1628800"/>
            <a:ext cx="8296275" cy="3609975"/>
          </a:xfrm>
          <a:prstGeom prst="rect">
            <a:avLst/>
          </a:prstGeom>
        </p:spPr>
      </p:pic>
      <p:sp>
        <p:nvSpPr>
          <p:cNvPr id="8" name="テキスト ボックス 7"/>
          <p:cNvSpPr txBox="1"/>
          <p:nvPr/>
        </p:nvSpPr>
        <p:spPr>
          <a:xfrm>
            <a:off x="611560" y="5449937"/>
            <a:ext cx="8445004" cy="646331"/>
          </a:xfrm>
          <a:prstGeom prst="rect">
            <a:avLst/>
          </a:prstGeom>
          <a:noFill/>
        </p:spPr>
        <p:txBody>
          <a:bodyPr wrap="none" rtlCol="0">
            <a:spAutoFit/>
          </a:bodyPr>
          <a:lstStyle/>
          <a:p>
            <a:r>
              <a:rPr lang="en-US" altLang="ja-JP" dirty="0"/>
              <a:t>Yorozu </a:t>
            </a:r>
            <a:r>
              <a:rPr lang="en-US" altLang="ja-JP" dirty="0" err="1"/>
              <a:t>T,et</a:t>
            </a:r>
            <a:r>
              <a:rPr lang="en-US" altLang="ja-JP" dirty="0"/>
              <a:t> al. Ultrasound guided central </a:t>
            </a:r>
            <a:r>
              <a:rPr lang="en-US" altLang="ja-JP" dirty="0" err="1"/>
              <a:t>venus</a:t>
            </a:r>
            <a:r>
              <a:rPr lang="en-US" altLang="ja-JP" dirty="0"/>
              <a:t> catheter insertion could be hazardous by</a:t>
            </a:r>
          </a:p>
          <a:p>
            <a:r>
              <a:rPr lang="en-US" altLang="ja-JP" dirty="0"/>
              <a:t>Inexperienced operators. </a:t>
            </a:r>
            <a:r>
              <a:rPr lang="en-US" altLang="ja-JP" dirty="0" err="1"/>
              <a:t>Anesth</a:t>
            </a:r>
            <a:r>
              <a:rPr lang="en-US" altLang="ja-JP" dirty="0"/>
              <a:t> </a:t>
            </a:r>
            <a:r>
              <a:rPr lang="en-US" altLang="ja-JP" dirty="0" err="1"/>
              <a:t>Analg</a:t>
            </a:r>
            <a:r>
              <a:rPr lang="en-US" altLang="ja-JP" dirty="0"/>
              <a:t>. 2010; 110: S206 </a:t>
            </a:r>
            <a:endParaRPr kumimoji="1" lang="ja-JP" altLang="en-US" dirty="0"/>
          </a:p>
        </p:txBody>
      </p:sp>
      <p:sp>
        <p:nvSpPr>
          <p:cNvPr id="5" name="テキスト ボックス 4"/>
          <p:cNvSpPr txBox="1"/>
          <p:nvPr/>
        </p:nvSpPr>
        <p:spPr>
          <a:xfrm>
            <a:off x="15249" y="2841902"/>
            <a:ext cx="9145004" cy="1200329"/>
          </a:xfrm>
          <a:prstGeom prst="rect">
            <a:avLst/>
          </a:prstGeom>
          <a:solidFill>
            <a:schemeClr val="tx2">
              <a:lumMod val="60000"/>
              <a:lumOff val="40000"/>
            </a:schemeClr>
          </a:solidFill>
        </p:spPr>
        <p:txBody>
          <a:bodyPr wrap="square" rtlCol="0" anchor="ctr" anchorCtr="0">
            <a:spAutoFit/>
          </a:bodyPr>
          <a:lstStyle/>
          <a:p>
            <a:pPr algn="ctr"/>
            <a:r>
              <a:rPr lang="ja-JP" altLang="en-US" sz="3600" dirty="0">
                <a:solidFill>
                  <a:schemeClr val="bg1"/>
                </a:solidFill>
              </a:rPr>
              <a:t>エコーガイド下で行えば合併症がなくなるというわけでなはなかった</a:t>
            </a:r>
            <a:endParaRPr kumimoji="1" lang="ja-JP" altLang="en-US" sz="3600" dirty="0">
              <a:solidFill>
                <a:schemeClr val="bg1"/>
              </a:solidFill>
            </a:endParaRPr>
          </a:p>
        </p:txBody>
      </p:sp>
      <p:sp>
        <p:nvSpPr>
          <p:cNvPr id="9" name="テキスト ボックス 8"/>
          <p:cNvSpPr txBox="1"/>
          <p:nvPr/>
        </p:nvSpPr>
        <p:spPr>
          <a:xfrm>
            <a:off x="-5259" y="4544243"/>
            <a:ext cx="9145004" cy="1200329"/>
          </a:xfrm>
          <a:prstGeom prst="rect">
            <a:avLst/>
          </a:prstGeom>
          <a:solidFill>
            <a:schemeClr val="tx2">
              <a:lumMod val="60000"/>
              <a:lumOff val="40000"/>
            </a:schemeClr>
          </a:solidFill>
        </p:spPr>
        <p:txBody>
          <a:bodyPr wrap="square" rtlCol="0" anchor="ctr" anchorCtr="0">
            <a:spAutoFit/>
          </a:bodyPr>
          <a:lstStyle/>
          <a:p>
            <a:pPr algn="ctr"/>
            <a:r>
              <a:rPr kumimoji="1" lang="en-US" altLang="ja-JP" sz="3600" dirty="0">
                <a:solidFill>
                  <a:schemeClr val="bg1"/>
                </a:solidFill>
              </a:rPr>
              <a:t>Hand on</a:t>
            </a:r>
            <a:r>
              <a:rPr kumimoji="1" lang="ja-JP" altLang="en-US" sz="3600" dirty="0">
                <a:solidFill>
                  <a:schemeClr val="bg1"/>
                </a:solidFill>
              </a:rPr>
              <a:t>を含めたエコーガイド下穿刺の習熟が必要です</a:t>
            </a:r>
          </a:p>
        </p:txBody>
      </p:sp>
    </p:spTree>
    <p:extLst>
      <p:ext uri="{BB962C8B-B14F-4D97-AF65-F5344CB8AC3E}">
        <p14:creationId xmlns:p14="http://schemas.microsoft.com/office/powerpoint/2010/main" val="3301490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115616" y="2636914"/>
            <a:ext cx="7130478" cy="584775"/>
          </a:xfrm>
          <a:prstGeom prst="rect">
            <a:avLst/>
          </a:prstGeom>
        </p:spPr>
        <p:txBody>
          <a:bodyPr wrap="none">
            <a:spAutoFit/>
          </a:bodyPr>
          <a:lstStyle/>
          <a:p>
            <a:pPr defTabSz="457011"/>
            <a:r>
              <a:rPr lang="ja-JP" altLang="en-US" sz="3200" b="1" dirty="0">
                <a:latin typeface="Meiryo UI" panose="020B0604030504040204" pitchFamily="50" charset="-128"/>
                <a:ea typeface="Meiryo UI" panose="020B0604030504040204" pitchFamily="50" charset="-128"/>
                <a:cs typeface="Meiryo UI" panose="020B0604030504040204" pitchFamily="50" charset="-128"/>
              </a:rPr>
              <a:t>Ｐｉｔｆａｌｌ（落とし穴）を理解する</a:t>
            </a:r>
            <a:endParaRPr lang="en-US" altLang="ja-JP" sz="32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75716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a:spLocks noGrp="1"/>
          </p:cNvSpPr>
          <p:nvPr>
            <p:ph type="title"/>
          </p:nvPr>
        </p:nvSpPr>
        <p:spPr>
          <a:xfrm>
            <a:off x="179512" y="620691"/>
            <a:ext cx="8712968" cy="2016224"/>
          </a:xfrm>
          <a:noFill/>
        </p:spPr>
        <p:txBody>
          <a:bodyPr anchor="ctr">
            <a:noAutofit/>
          </a:bodyPr>
          <a:lstStyle/>
          <a:p>
            <a:pPr algn="l"/>
            <a:r>
              <a:rPr lang="ja-JP" altLang="en-US" sz="2000" dirty="0">
                <a:latin typeface="Meiryo UI" panose="020B0604030504040204" pitchFamily="50" charset="-128"/>
                <a:ea typeface="Meiryo UI" panose="020B0604030504040204" pitchFamily="50" charset="-128"/>
                <a:cs typeface="Meiryo UI" panose="020B0604030504040204" pitchFamily="50" charset="-128"/>
              </a:rPr>
              <a:t>針先が血管上壁の</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o.5cm</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上にあるように見ますが</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実際は内頸静脈を貫通しています。</a:t>
            </a:r>
            <a:br>
              <a:rPr lang="en-US" altLang="ja-JP" sz="2000" dirty="0">
                <a:latin typeface="Meiryo UI" panose="020B0604030504040204" pitchFamily="50" charset="-128"/>
                <a:ea typeface="Meiryo UI" panose="020B0604030504040204" pitchFamily="50" charset="-128"/>
                <a:cs typeface="Meiryo UI" panose="020B0604030504040204" pitchFamily="50" charset="-128"/>
              </a:rPr>
            </a:br>
            <a:r>
              <a:rPr lang="ja-JP" altLang="en-US" sz="2000" dirty="0">
                <a:latin typeface="Meiryo UI" panose="020B0604030504040204" pitchFamily="50" charset="-128"/>
                <a:ea typeface="Meiryo UI" panose="020B0604030504040204" pitchFamily="50" charset="-128"/>
                <a:cs typeface="Meiryo UI" panose="020B0604030504040204" pitchFamily="50" charset="-128"/>
              </a:rPr>
              <a:t>この時、内頸静脈の後ろに「椎骨動脈」「横頸動脈」があれば機械的合併症に至ります。</a:t>
            </a:r>
          </a:p>
        </p:txBody>
      </p:sp>
      <p:pic>
        <p:nvPicPr>
          <p:cNvPr id="9" name="Veneu50 短軸ピットフォール画像.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8688" y="2780931"/>
            <a:ext cx="4512501" cy="3384376"/>
          </a:xfrm>
          <a:prstGeom prst="rect">
            <a:avLst/>
          </a:prstGeom>
        </p:spPr>
      </p:pic>
      <p:pic>
        <p:nvPicPr>
          <p:cNvPr id="10" name="ピットフォール血管内画像.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584773" y="2780931"/>
            <a:ext cx="4512501" cy="3384376"/>
          </a:xfrm>
          <a:prstGeom prst="rect">
            <a:avLst/>
          </a:prstGeom>
        </p:spPr>
      </p:pic>
      <p:sp>
        <p:nvSpPr>
          <p:cNvPr id="11" name="正方形/長方形 10"/>
          <p:cNvSpPr/>
          <p:nvPr/>
        </p:nvSpPr>
        <p:spPr>
          <a:xfrm>
            <a:off x="108520" y="5949280"/>
            <a:ext cx="9144000" cy="360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91" tIns="45698" rIns="91391" bIns="45698"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タイトル 3"/>
          <p:cNvSpPr txBox="1">
            <a:spLocks/>
          </p:cNvSpPr>
          <p:nvPr/>
        </p:nvSpPr>
        <p:spPr>
          <a:xfrm>
            <a:off x="378370" y="371678"/>
            <a:ext cx="8382001" cy="266700"/>
          </a:xfrm>
          <a:prstGeom prst="rect">
            <a:avLst/>
          </a:prstGeom>
        </p:spPr>
        <p:txBody>
          <a:bodyPr vert="horz" lIns="0" tIns="0" rIns="0" bIns="0" rtlCol="0" anchor="t" anchorCtr="0">
            <a:noAutofit/>
          </a:bodyPr>
          <a:lstStyle>
            <a:lvl1pPr algn="l" defTabSz="457029" rtl="0" eaLnBrk="1" latinLnBrk="0" hangingPunct="1">
              <a:lnSpc>
                <a:spcPts val="2000"/>
              </a:lnSpc>
              <a:spcBef>
                <a:spcPct val="0"/>
              </a:spcBef>
              <a:buNone/>
              <a:defRPr kumimoji="1" sz="2300" b="1" i="0" kern="1200" cap="all">
                <a:solidFill>
                  <a:schemeClr val="tx1"/>
                </a:solidFill>
                <a:latin typeface="Effra"/>
                <a:ea typeface="+mj-ea"/>
                <a:cs typeface="+mj-cs"/>
              </a:defRPr>
            </a:lvl1pPr>
          </a:lstStyle>
          <a:p>
            <a:r>
              <a:rPr lang="ja-JP" altLang="en-US" sz="3200" b="0" dirty="0">
                <a:latin typeface="Meiryo UI" panose="020B0604030504040204" pitchFamily="50" charset="-128"/>
                <a:ea typeface="Meiryo UI" panose="020B0604030504040204" pitchFamily="50" charset="-128"/>
                <a:cs typeface="Meiryo UI" panose="020B0604030504040204" pitchFamily="50" charset="-128"/>
              </a:rPr>
              <a:t>機械的合併症　エコーガイド下穿刺のピットフォール</a:t>
            </a:r>
          </a:p>
        </p:txBody>
      </p:sp>
      <p:sp>
        <p:nvSpPr>
          <p:cNvPr id="2" name="テキスト ボックス 1"/>
          <p:cNvSpPr txBox="1"/>
          <p:nvPr/>
        </p:nvSpPr>
        <p:spPr>
          <a:xfrm>
            <a:off x="1728345" y="6021288"/>
            <a:ext cx="6552728" cy="360040"/>
          </a:xfrm>
          <a:prstGeom prst="rect">
            <a:avLst/>
          </a:prstGeom>
          <a:noFill/>
        </p:spPr>
        <p:txBody>
          <a:bodyPr wrap="square" lIns="0" tIns="0" rIns="0" bIns="0" rtlCol="0" anchor="t" anchorCtr="0">
            <a:noAutofit/>
          </a:bodyPr>
          <a:lstStyle/>
          <a:p>
            <a:pPr>
              <a:lnSpc>
                <a:spcPts val="19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エコー画面　　　　　　　　　　　　　　　　　　　　　　　　　　　　血管内　　　　　　　　　　　　　　　　　　　　　　　　　　　　　　</a:t>
            </a:r>
          </a:p>
        </p:txBody>
      </p:sp>
    </p:spTree>
    <p:extLst>
      <p:ext uri="{BB962C8B-B14F-4D97-AF65-F5344CB8AC3E}">
        <p14:creationId xmlns:p14="http://schemas.microsoft.com/office/powerpoint/2010/main" val="247143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Autofit/>
          </a:bodyPr>
          <a:lstStyle/>
          <a:p>
            <a:pPr>
              <a:lnSpc>
                <a:spcPct val="100000"/>
              </a:lnSpc>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機械的合併症「横頸動脈」「椎骨動脈」穿刺のリスク</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377474"/>
            <a:ext cx="5400600" cy="5291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平行四辺形 9"/>
          <p:cNvSpPr/>
          <p:nvPr/>
        </p:nvSpPr>
        <p:spPr>
          <a:xfrm>
            <a:off x="2699795" y="3033656"/>
            <a:ext cx="2304256" cy="1008112"/>
          </a:xfrm>
          <a:prstGeom prst="parallelogram">
            <a:avLst>
              <a:gd name="adj" fmla="val 85798"/>
            </a:avLst>
          </a:prstGeom>
          <a:solidFill>
            <a:srgbClr val="FF99FF">
              <a:alpha val="40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391" tIns="45698" rIns="91391" bIns="45698"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6012160" y="2745624"/>
            <a:ext cx="2880320" cy="2304256"/>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1" tIns="45698" rIns="91391" bIns="45698"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6732240" y="3897752"/>
            <a:ext cx="720080" cy="64807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91" tIns="45698" rIns="91391" bIns="45698"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円/楕円 12"/>
          <p:cNvSpPr/>
          <p:nvPr/>
        </p:nvSpPr>
        <p:spPr>
          <a:xfrm>
            <a:off x="7236296" y="3177674"/>
            <a:ext cx="1008112" cy="864096"/>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91" tIns="45698" rIns="91391" bIns="45698"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楕円 14"/>
          <p:cNvSpPr/>
          <p:nvPr/>
        </p:nvSpPr>
        <p:spPr>
          <a:xfrm>
            <a:off x="7740352" y="4185784"/>
            <a:ext cx="360040" cy="14401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91" tIns="45698" rIns="91391" bIns="45698"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8100392" y="4401809"/>
            <a:ext cx="360040" cy="14401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91" tIns="45698" rIns="91391" bIns="45698"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6958975" y="5193896"/>
            <a:ext cx="2005516" cy="432048"/>
          </a:xfrm>
          <a:prstGeom prst="rect">
            <a:avLst/>
          </a:prstGeom>
          <a:noFill/>
        </p:spPr>
        <p:txBody>
          <a:bodyPr wrap="square" lIns="0" tIns="0" rIns="0" bIns="0" rtlCol="0" anchor="t" anchorCtr="0">
            <a:noAutofit/>
          </a:bodyPr>
          <a:lstStyle/>
          <a:p>
            <a:pPr>
              <a:lnSpc>
                <a:spcPts val="1900"/>
              </a:lnSpc>
            </a:pPr>
            <a:r>
              <a:rPr lang="ja-JP" altLang="en-US" dirty="0">
                <a:latin typeface="Meiryo UI" panose="020B0604030504040204" pitchFamily="50" charset="-128"/>
                <a:ea typeface="Meiryo UI" panose="020B0604030504040204" pitchFamily="50" charset="-128"/>
                <a:cs typeface="Meiryo UI" panose="020B0604030504040204" pitchFamily="50" charset="-128"/>
              </a:rPr>
              <a:t>横頸動脈</a:t>
            </a:r>
          </a:p>
        </p:txBody>
      </p:sp>
      <p:sp>
        <p:nvSpPr>
          <p:cNvPr id="18" name="テキスト ボックス 17"/>
          <p:cNvSpPr txBox="1"/>
          <p:nvPr/>
        </p:nvSpPr>
        <p:spPr>
          <a:xfrm>
            <a:off x="7884370" y="5553936"/>
            <a:ext cx="2005516" cy="432048"/>
          </a:xfrm>
          <a:prstGeom prst="rect">
            <a:avLst/>
          </a:prstGeom>
          <a:noFill/>
        </p:spPr>
        <p:txBody>
          <a:bodyPr wrap="square" lIns="0" tIns="0" rIns="0" bIns="0" rtlCol="0" anchor="t" anchorCtr="0">
            <a:noAutofit/>
          </a:bodyPr>
          <a:lstStyle/>
          <a:p>
            <a:pPr>
              <a:lnSpc>
                <a:spcPts val="1900"/>
              </a:lnSpc>
            </a:pPr>
            <a:r>
              <a:rPr lang="ja-JP" altLang="en-US" dirty="0">
                <a:latin typeface="Meiryo UI" panose="020B0604030504040204" pitchFamily="50" charset="-128"/>
                <a:ea typeface="Meiryo UI" panose="020B0604030504040204" pitchFamily="50" charset="-128"/>
                <a:cs typeface="Meiryo UI" panose="020B0604030504040204" pitchFamily="50" charset="-128"/>
              </a:rPr>
              <a:t>椎骨動脈</a:t>
            </a:r>
          </a:p>
        </p:txBody>
      </p:sp>
      <p:cxnSp>
        <p:nvCxnSpPr>
          <p:cNvPr id="19" name="直線矢印コネクタ 18"/>
          <p:cNvCxnSpPr/>
          <p:nvPr/>
        </p:nvCxnSpPr>
        <p:spPr>
          <a:xfrm flipV="1">
            <a:off x="7668345" y="4401808"/>
            <a:ext cx="144016" cy="720080"/>
          </a:xfrm>
          <a:prstGeom prst="straightConnector1">
            <a:avLst/>
          </a:prstGeom>
          <a:ln w="12700" cap="sq">
            <a:solidFill>
              <a:schemeClr val="tx1"/>
            </a:solidFill>
            <a:round/>
            <a:tailEnd type="arrow"/>
          </a:ln>
          <a:effectLst/>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p:nvPr/>
        </p:nvCxnSpPr>
        <p:spPr>
          <a:xfrm flipV="1">
            <a:off x="8244408" y="4617832"/>
            <a:ext cx="0" cy="720080"/>
          </a:xfrm>
          <a:prstGeom prst="straightConnector1">
            <a:avLst/>
          </a:prstGeom>
          <a:ln w="12700" cap="sq">
            <a:solidFill>
              <a:schemeClr val="tx1"/>
            </a:solidFill>
            <a:round/>
            <a:tailEnd type="arrow"/>
          </a:ln>
          <a:effectLst/>
        </p:spPr>
        <p:style>
          <a:lnRef idx="2">
            <a:schemeClr val="accent1"/>
          </a:lnRef>
          <a:fillRef idx="0">
            <a:schemeClr val="accent1"/>
          </a:fillRef>
          <a:effectRef idx="1">
            <a:schemeClr val="accent1"/>
          </a:effectRef>
          <a:fontRef idx="minor">
            <a:schemeClr val="tx1"/>
          </a:fontRef>
        </p:style>
      </p:cxnSp>
      <p:sp>
        <p:nvSpPr>
          <p:cNvPr id="17" name="テキスト ボックス 16"/>
          <p:cNvSpPr txBox="1"/>
          <p:nvPr/>
        </p:nvSpPr>
        <p:spPr>
          <a:xfrm>
            <a:off x="467544" y="6130000"/>
            <a:ext cx="7848872" cy="504056"/>
          </a:xfrm>
          <a:prstGeom prst="rect">
            <a:avLst/>
          </a:prstGeom>
          <a:solidFill>
            <a:schemeClr val="bg1"/>
          </a:solidFill>
        </p:spPr>
        <p:txBody>
          <a:bodyPr wrap="square" lIns="0" tIns="0" rIns="0" bIns="0" rtlCol="0" anchor="t" anchorCtr="0">
            <a:noAutofit/>
          </a:bodyPr>
          <a:lstStyle/>
          <a:p>
            <a:pPr>
              <a:lnSpc>
                <a:spcPts val="1900"/>
              </a:lnSpc>
            </a:pP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46759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3"/>
          <p:cNvSpPr txBox="1">
            <a:spLocks noGrp="1"/>
          </p:cNvSpPr>
          <p:nvPr>
            <p:ph type="title"/>
          </p:nvPr>
        </p:nvSpPr>
        <p:spPr>
          <a:prstGeom prst="rect">
            <a:avLst/>
          </a:prstGeom>
        </p:spPr>
        <p:txBody>
          <a:bodyPr vert="horz" lIns="0" tIns="0" rIns="0" bIns="0" rtlCol="0" anchor="t" anchorCtr="0">
            <a:noAutofit/>
          </a:bodyPr>
          <a:lstStyle>
            <a:lvl1pPr algn="l" defTabSz="457029" rtl="0" eaLnBrk="1" latinLnBrk="0" hangingPunct="1">
              <a:lnSpc>
                <a:spcPts val="2000"/>
              </a:lnSpc>
              <a:spcBef>
                <a:spcPct val="0"/>
              </a:spcBef>
              <a:buNone/>
              <a:defRPr kumimoji="1" sz="2300" b="1" i="0" kern="1200" cap="all">
                <a:solidFill>
                  <a:schemeClr val="tx1"/>
                </a:solidFill>
                <a:latin typeface="Effra"/>
                <a:ea typeface="+mj-ea"/>
                <a:cs typeface="+mj-cs"/>
              </a:defRPr>
            </a:lvl1pPr>
          </a:lstStyle>
          <a:p>
            <a:r>
              <a:rPr lang="ja-JP" altLang="en-US" sz="3200" b="0" dirty="0">
                <a:latin typeface="Meiryo UI" panose="020B0604030504040204" pitchFamily="50" charset="-128"/>
                <a:ea typeface="Meiryo UI" panose="020B0604030504040204" pitchFamily="50" charset="-128"/>
                <a:cs typeface="Meiryo UI" panose="020B0604030504040204" pitchFamily="50" charset="-128"/>
              </a:rPr>
              <a:t>機械的合併症　エコーガイド下穿刺のピットフォール</a:t>
            </a:r>
          </a:p>
        </p:txBody>
      </p:sp>
      <p:grpSp>
        <p:nvGrpSpPr>
          <p:cNvPr id="103" name="グループ化 102"/>
          <p:cNvGrpSpPr/>
          <p:nvPr/>
        </p:nvGrpSpPr>
        <p:grpSpPr>
          <a:xfrm>
            <a:off x="395536" y="1628800"/>
            <a:ext cx="3528392" cy="3600400"/>
            <a:chOff x="611560" y="1988840"/>
            <a:chExt cx="3528392" cy="3600400"/>
          </a:xfrm>
        </p:grpSpPr>
        <p:sp>
          <p:nvSpPr>
            <p:cNvPr id="9" name="正方形/長方形 8"/>
            <p:cNvSpPr/>
            <p:nvPr/>
          </p:nvSpPr>
          <p:spPr>
            <a:xfrm>
              <a:off x="611560" y="1988840"/>
              <a:ext cx="3528392" cy="3600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円/楕円 9"/>
            <p:cNvSpPr/>
            <p:nvPr/>
          </p:nvSpPr>
          <p:spPr>
            <a:xfrm>
              <a:off x="1331640" y="3933056"/>
              <a:ext cx="864096" cy="720080"/>
            </a:xfrm>
            <a:prstGeom prst="ellipse">
              <a:avLst/>
            </a:prstGeom>
            <a:solidFill>
              <a:schemeClr val="bg1">
                <a:lumMod val="95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ja-JP" altLang="en-US" dirty="0">
                <a:solidFill>
                  <a:schemeClr val="bg1">
                    <a:lumMod val="9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0"/>
            <p:cNvSpPr/>
            <p:nvPr/>
          </p:nvSpPr>
          <p:spPr>
            <a:xfrm>
              <a:off x="1835696" y="3140968"/>
              <a:ext cx="1296144" cy="720080"/>
            </a:xfrm>
            <a:prstGeom prst="ellipse">
              <a:avLst/>
            </a:prstGeom>
            <a:solidFill>
              <a:schemeClr val="bg1">
                <a:lumMod val="95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ja-JP" altLang="en-US" dirty="0">
                <a:solidFill>
                  <a:schemeClr val="bg1">
                    <a:lumMod val="9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2411760" y="2492896"/>
              <a:ext cx="144016" cy="7200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14" name="直線コネクタ 13"/>
          <p:cNvCxnSpPr/>
          <p:nvPr/>
        </p:nvCxnSpPr>
        <p:spPr>
          <a:xfrm>
            <a:off x="5076056" y="2276872"/>
            <a:ext cx="3528392" cy="0"/>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sp>
        <p:nvSpPr>
          <p:cNvPr id="16" name="角丸四角形 15"/>
          <p:cNvSpPr/>
          <p:nvPr/>
        </p:nvSpPr>
        <p:spPr>
          <a:xfrm rot="20386333">
            <a:off x="6293465" y="1612586"/>
            <a:ext cx="215902" cy="641550"/>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391" tIns="45698" rIns="91391" bIns="45698"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角丸四角形 26"/>
          <p:cNvSpPr/>
          <p:nvPr/>
        </p:nvSpPr>
        <p:spPr>
          <a:xfrm>
            <a:off x="5076056" y="2636915"/>
            <a:ext cx="3528392" cy="216024"/>
          </a:xfrm>
          <a:prstGeom prst="roundRect">
            <a:avLst/>
          </a:prstGeom>
          <a:solidFill>
            <a:srgbClr val="D3E6FF"/>
          </a:solidFill>
          <a:ln>
            <a:noFill/>
          </a:ln>
          <a:effectLst/>
        </p:spPr>
        <p:style>
          <a:lnRef idx="1">
            <a:schemeClr val="accent1"/>
          </a:lnRef>
          <a:fillRef idx="3">
            <a:schemeClr val="accent1"/>
          </a:fillRef>
          <a:effectRef idx="2">
            <a:schemeClr val="accent1"/>
          </a:effectRef>
          <a:fontRef idx="minor">
            <a:schemeClr val="lt1"/>
          </a:fontRef>
        </p:style>
        <p:txBody>
          <a:bodyPr lIns="91391" tIns="45698" rIns="91391" bIns="45698"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5004050" y="2780930"/>
            <a:ext cx="3384376" cy="216024"/>
          </a:xfrm>
          <a:prstGeom prst="roundRect">
            <a:avLst/>
          </a:prstGeom>
          <a:solidFill>
            <a:srgbClr val="FF99FF"/>
          </a:solidFill>
          <a:ln>
            <a:noFill/>
          </a:ln>
          <a:effectLst/>
        </p:spPr>
        <p:style>
          <a:lnRef idx="1">
            <a:schemeClr val="accent1"/>
          </a:lnRef>
          <a:fillRef idx="3">
            <a:schemeClr val="accent1"/>
          </a:fillRef>
          <a:effectRef idx="2">
            <a:schemeClr val="accent1"/>
          </a:effectRef>
          <a:fontRef idx="minor">
            <a:schemeClr val="lt1"/>
          </a:fontRef>
        </p:style>
        <p:txBody>
          <a:bodyPr lIns="91391" tIns="45698" rIns="91391" bIns="45698"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9" name="グループ化 58"/>
          <p:cNvGrpSpPr/>
          <p:nvPr/>
        </p:nvGrpSpPr>
        <p:grpSpPr>
          <a:xfrm rot="820376">
            <a:off x="5246465" y="1596389"/>
            <a:ext cx="1619720" cy="552046"/>
            <a:chOff x="5508104" y="4149080"/>
            <a:chExt cx="3178835" cy="1131898"/>
          </a:xfrm>
        </p:grpSpPr>
        <p:sp>
          <p:nvSpPr>
            <p:cNvPr id="58" name="正方形/長方形 57"/>
            <p:cNvSpPr/>
            <p:nvPr/>
          </p:nvSpPr>
          <p:spPr>
            <a:xfrm rot="2123145">
              <a:off x="7102763" y="5235259"/>
              <a:ext cx="1584176" cy="4571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5" name="グループ化 54"/>
            <p:cNvGrpSpPr/>
            <p:nvPr/>
          </p:nvGrpSpPr>
          <p:grpSpPr>
            <a:xfrm rot="2192148">
              <a:off x="5508104" y="4149080"/>
              <a:ext cx="2088232" cy="288032"/>
              <a:chOff x="5508104" y="4149080"/>
              <a:chExt cx="2088232" cy="288032"/>
            </a:xfrm>
          </p:grpSpPr>
          <p:sp>
            <p:nvSpPr>
              <p:cNvPr id="32" name="正方形/長方形 31"/>
              <p:cNvSpPr/>
              <p:nvPr/>
            </p:nvSpPr>
            <p:spPr>
              <a:xfrm>
                <a:off x="5940152" y="4149080"/>
                <a:ext cx="1368152" cy="28803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フローチャート: 手作業 32"/>
              <p:cNvSpPr/>
              <p:nvPr/>
            </p:nvSpPr>
            <p:spPr>
              <a:xfrm rot="16200000">
                <a:off x="7367729" y="4136497"/>
                <a:ext cx="175776" cy="281438"/>
              </a:xfrm>
              <a:prstGeom prst="flowChartManualOperation">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5580112" y="4221088"/>
                <a:ext cx="351656" cy="13563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5508104" y="4149080"/>
                <a:ext cx="144016" cy="28803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7" name="直線コネクタ 36"/>
              <p:cNvCxnSpPr/>
              <p:nvPr/>
            </p:nvCxnSpPr>
            <p:spPr>
              <a:xfrm>
                <a:off x="6156176" y="4149080"/>
                <a:ext cx="0" cy="216024"/>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cxnSp>
            <p:nvCxnSpPr>
              <p:cNvPr id="38" name="直線コネクタ 37"/>
              <p:cNvCxnSpPr/>
              <p:nvPr/>
            </p:nvCxnSpPr>
            <p:spPr>
              <a:xfrm>
                <a:off x="6404004" y="4149080"/>
                <a:ext cx="0" cy="216024"/>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cxnSp>
            <p:nvCxnSpPr>
              <p:cNvPr id="39" name="直線コネクタ 38"/>
              <p:cNvCxnSpPr/>
              <p:nvPr/>
            </p:nvCxnSpPr>
            <p:spPr>
              <a:xfrm>
                <a:off x="6660232" y="4149080"/>
                <a:ext cx="0" cy="216024"/>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a:off x="6900558" y="4149080"/>
                <a:ext cx="0" cy="216024"/>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cxnSp>
            <p:nvCxnSpPr>
              <p:cNvPr id="43" name="直線コネクタ 42"/>
              <p:cNvCxnSpPr/>
              <p:nvPr/>
            </p:nvCxnSpPr>
            <p:spPr>
              <a:xfrm>
                <a:off x="6228184" y="4149080"/>
                <a:ext cx="0" cy="144016"/>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cxnSp>
            <p:nvCxnSpPr>
              <p:cNvPr id="47" name="直線コネクタ 46"/>
              <p:cNvCxnSpPr/>
              <p:nvPr/>
            </p:nvCxnSpPr>
            <p:spPr>
              <a:xfrm>
                <a:off x="6309025" y="4150411"/>
                <a:ext cx="0" cy="144016"/>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cxnSp>
            <p:nvCxnSpPr>
              <p:cNvPr id="48" name="直線コネクタ 47"/>
              <p:cNvCxnSpPr/>
              <p:nvPr/>
            </p:nvCxnSpPr>
            <p:spPr>
              <a:xfrm>
                <a:off x="6475996" y="4158362"/>
                <a:ext cx="0" cy="144016"/>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cxnSp>
            <p:nvCxnSpPr>
              <p:cNvPr id="49" name="直線コネクタ 48"/>
              <p:cNvCxnSpPr/>
              <p:nvPr/>
            </p:nvCxnSpPr>
            <p:spPr>
              <a:xfrm>
                <a:off x="6555506" y="4150411"/>
                <a:ext cx="0" cy="144016"/>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cxnSp>
            <p:nvCxnSpPr>
              <p:cNvPr id="50" name="直線コネクタ 49"/>
              <p:cNvCxnSpPr/>
              <p:nvPr/>
            </p:nvCxnSpPr>
            <p:spPr>
              <a:xfrm>
                <a:off x="6746330" y="4158362"/>
                <a:ext cx="0" cy="144016"/>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cxnSp>
            <p:nvCxnSpPr>
              <p:cNvPr id="51" name="直線コネクタ 50"/>
              <p:cNvCxnSpPr/>
              <p:nvPr/>
            </p:nvCxnSpPr>
            <p:spPr>
              <a:xfrm>
                <a:off x="6825840" y="4166313"/>
                <a:ext cx="0" cy="144016"/>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cxnSp>
            <p:nvCxnSpPr>
              <p:cNvPr id="52" name="直線コネクタ 51"/>
              <p:cNvCxnSpPr/>
              <p:nvPr/>
            </p:nvCxnSpPr>
            <p:spPr>
              <a:xfrm>
                <a:off x="6970289" y="4151742"/>
                <a:ext cx="0" cy="144016"/>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cxnSp>
            <p:nvCxnSpPr>
              <p:cNvPr id="53" name="直線コネクタ 52"/>
              <p:cNvCxnSpPr/>
              <p:nvPr/>
            </p:nvCxnSpPr>
            <p:spPr>
              <a:xfrm>
                <a:off x="7041848" y="4151742"/>
                <a:ext cx="0" cy="144016"/>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a:off x="7116566" y="4150411"/>
                <a:ext cx="0" cy="216024"/>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grpSp>
        <p:sp>
          <p:nvSpPr>
            <p:cNvPr id="56" name="フローチャート: 手作業 55"/>
            <p:cNvSpPr/>
            <p:nvPr/>
          </p:nvSpPr>
          <p:spPr>
            <a:xfrm rot="18348446">
              <a:off x="7234835" y="4714080"/>
              <a:ext cx="222916" cy="288032"/>
            </a:xfrm>
            <a:prstGeom prst="flowChartManualOperation">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64" name="直線コネクタ 63"/>
          <p:cNvCxnSpPr/>
          <p:nvPr/>
        </p:nvCxnSpPr>
        <p:spPr>
          <a:xfrm>
            <a:off x="5247506" y="4725144"/>
            <a:ext cx="3528392" cy="0"/>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sp>
        <p:nvSpPr>
          <p:cNvPr id="65" name="角丸四角形 64"/>
          <p:cNvSpPr/>
          <p:nvPr/>
        </p:nvSpPr>
        <p:spPr>
          <a:xfrm rot="20991337">
            <a:off x="6494001" y="4015864"/>
            <a:ext cx="184616" cy="698527"/>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391" tIns="45698" rIns="91391" bIns="45698"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角丸四角形 65"/>
          <p:cNvSpPr/>
          <p:nvPr/>
        </p:nvSpPr>
        <p:spPr>
          <a:xfrm>
            <a:off x="5247506" y="5085185"/>
            <a:ext cx="3456384" cy="216024"/>
          </a:xfrm>
          <a:prstGeom prst="roundRect">
            <a:avLst/>
          </a:prstGeom>
          <a:solidFill>
            <a:srgbClr val="D3E6FF"/>
          </a:solidFill>
          <a:ln>
            <a:noFill/>
          </a:ln>
          <a:effectLst/>
        </p:spPr>
        <p:style>
          <a:lnRef idx="1">
            <a:schemeClr val="accent1"/>
          </a:lnRef>
          <a:fillRef idx="3">
            <a:schemeClr val="accent1"/>
          </a:fillRef>
          <a:effectRef idx="2">
            <a:schemeClr val="accent1"/>
          </a:effectRef>
          <a:fontRef idx="minor">
            <a:schemeClr val="lt1"/>
          </a:fontRef>
        </p:style>
        <p:txBody>
          <a:bodyPr lIns="91391" tIns="45698" rIns="91391" bIns="45698"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角丸四角形 66"/>
          <p:cNvSpPr/>
          <p:nvPr/>
        </p:nvSpPr>
        <p:spPr>
          <a:xfrm>
            <a:off x="5103490" y="5229200"/>
            <a:ext cx="3384376" cy="216024"/>
          </a:xfrm>
          <a:prstGeom prst="roundRect">
            <a:avLst/>
          </a:prstGeom>
          <a:solidFill>
            <a:srgbClr val="FF99FF"/>
          </a:solidFill>
          <a:ln>
            <a:noFill/>
          </a:ln>
          <a:effectLst/>
        </p:spPr>
        <p:style>
          <a:lnRef idx="1">
            <a:schemeClr val="accent1"/>
          </a:lnRef>
          <a:fillRef idx="3">
            <a:schemeClr val="accent1"/>
          </a:fillRef>
          <a:effectRef idx="2">
            <a:schemeClr val="accent1"/>
          </a:effectRef>
          <a:fontRef idx="minor">
            <a:schemeClr val="lt1"/>
          </a:fontRef>
        </p:style>
        <p:txBody>
          <a:bodyPr lIns="91391" tIns="45698" rIns="91391" bIns="45698"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9" name="グループ化 68"/>
          <p:cNvGrpSpPr/>
          <p:nvPr/>
        </p:nvGrpSpPr>
        <p:grpSpPr>
          <a:xfrm rot="820376">
            <a:off x="5577834" y="4332694"/>
            <a:ext cx="1619720" cy="552046"/>
            <a:chOff x="5508104" y="4149080"/>
            <a:chExt cx="3178835" cy="1131898"/>
          </a:xfrm>
        </p:grpSpPr>
        <p:sp>
          <p:nvSpPr>
            <p:cNvPr id="70" name="正方形/長方形 69"/>
            <p:cNvSpPr/>
            <p:nvPr/>
          </p:nvSpPr>
          <p:spPr>
            <a:xfrm rot="2123145">
              <a:off x="7102763" y="5235259"/>
              <a:ext cx="1584176" cy="4571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1" name="グループ化 70"/>
            <p:cNvGrpSpPr/>
            <p:nvPr/>
          </p:nvGrpSpPr>
          <p:grpSpPr>
            <a:xfrm rot="2192148">
              <a:off x="5508104" y="4149080"/>
              <a:ext cx="2088232" cy="288032"/>
              <a:chOff x="5508104" y="4149080"/>
              <a:chExt cx="2088232" cy="288032"/>
            </a:xfrm>
          </p:grpSpPr>
          <p:sp>
            <p:nvSpPr>
              <p:cNvPr id="73" name="正方形/長方形 72"/>
              <p:cNvSpPr/>
              <p:nvPr/>
            </p:nvSpPr>
            <p:spPr>
              <a:xfrm>
                <a:off x="5940152" y="4149080"/>
                <a:ext cx="1368152" cy="28803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フローチャート: 手作業 73"/>
              <p:cNvSpPr/>
              <p:nvPr/>
            </p:nvSpPr>
            <p:spPr>
              <a:xfrm rot="16200000">
                <a:off x="7367729" y="4136497"/>
                <a:ext cx="175776" cy="281438"/>
              </a:xfrm>
              <a:prstGeom prst="flowChartManualOperation">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74"/>
              <p:cNvSpPr/>
              <p:nvPr/>
            </p:nvSpPr>
            <p:spPr>
              <a:xfrm>
                <a:off x="5580112" y="4221088"/>
                <a:ext cx="351656" cy="13563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正方形/長方形 75"/>
              <p:cNvSpPr/>
              <p:nvPr/>
            </p:nvSpPr>
            <p:spPr>
              <a:xfrm>
                <a:off x="5508104" y="4149080"/>
                <a:ext cx="144016" cy="28803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7" name="直線コネクタ 76"/>
              <p:cNvCxnSpPr/>
              <p:nvPr/>
            </p:nvCxnSpPr>
            <p:spPr>
              <a:xfrm>
                <a:off x="6156176" y="4149080"/>
                <a:ext cx="0" cy="216024"/>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cxnSp>
            <p:nvCxnSpPr>
              <p:cNvPr id="78" name="直線コネクタ 77"/>
              <p:cNvCxnSpPr/>
              <p:nvPr/>
            </p:nvCxnSpPr>
            <p:spPr>
              <a:xfrm>
                <a:off x="6404004" y="4149080"/>
                <a:ext cx="0" cy="216024"/>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cxnSp>
            <p:nvCxnSpPr>
              <p:cNvPr id="79" name="直線コネクタ 78"/>
              <p:cNvCxnSpPr/>
              <p:nvPr/>
            </p:nvCxnSpPr>
            <p:spPr>
              <a:xfrm>
                <a:off x="6660232" y="4149080"/>
                <a:ext cx="0" cy="216024"/>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a:off x="6900558" y="4149080"/>
                <a:ext cx="0" cy="216024"/>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cxnSp>
            <p:nvCxnSpPr>
              <p:cNvPr id="81" name="直線コネクタ 80"/>
              <p:cNvCxnSpPr/>
              <p:nvPr/>
            </p:nvCxnSpPr>
            <p:spPr>
              <a:xfrm>
                <a:off x="6228184" y="4149080"/>
                <a:ext cx="0" cy="144016"/>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cxnSp>
            <p:nvCxnSpPr>
              <p:cNvPr id="82" name="直線コネクタ 81"/>
              <p:cNvCxnSpPr/>
              <p:nvPr/>
            </p:nvCxnSpPr>
            <p:spPr>
              <a:xfrm>
                <a:off x="6309025" y="4150411"/>
                <a:ext cx="0" cy="144016"/>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cxnSp>
            <p:nvCxnSpPr>
              <p:cNvPr id="83" name="直線コネクタ 82"/>
              <p:cNvCxnSpPr/>
              <p:nvPr/>
            </p:nvCxnSpPr>
            <p:spPr>
              <a:xfrm>
                <a:off x="6475996" y="4158362"/>
                <a:ext cx="0" cy="144016"/>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cxnSp>
            <p:nvCxnSpPr>
              <p:cNvPr id="84" name="直線コネクタ 83"/>
              <p:cNvCxnSpPr/>
              <p:nvPr/>
            </p:nvCxnSpPr>
            <p:spPr>
              <a:xfrm>
                <a:off x="6555506" y="4150411"/>
                <a:ext cx="0" cy="144016"/>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cxnSp>
            <p:nvCxnSpPr>
              <p:cNvPr id="85" name="直線コネクタ 84"/>
              <p:cNvCxnSpPr/>
              <p:nvPr/>
            </p:nvCxnSpPr>
            <p:spPr>
              <a:xfrm>
                <a:off x="6746330" y="4158362"/>
                <a:ext cx="0" cy="144016"/>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cxnSp>
            <p:nvCxnSpPr>
              <p:cNvPr id="86" name="直線コネクタ 85"/>
              <p:cNvCxnSpPr/>
              <p:nvPr/>
            </p:nvCxnSpPr>
            <p:spPr>
              <a:xfrm>
                <a:off x="6825840" y="4166313"/>
                <a:ext cx="0" cy="144016"/>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cxnSp>
            <p:nvCxnSpPr>
              <p:cNvPr id="87" name="直線コネクタ 86"/>
              <p:cNvCxnSpPr/>
              <p:nvPr/>
            </p:nvCxnSpPr>
            <p:spPr>
              <a:xfrm>
                <a:off x="6970289" y="4151742"/>
                <a:ext cx="0" cy="144016"/>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cxnSp>
            <p:nvCxnSpPr>
              <p:cNvPr id="88" name="直線コネクタ 87"/>
              <p:cNvCxnSpPr/>
              <p:nvPr/>
            </p:nvCxnSpPr>
            <p:spPr>
              <a:xfrm>
                <a:off x="7041848" y="4151742"/>
                <a:ext cx="0" cy="144016"/>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cxnSp>
            <p:nvCxnSpPr>
              <p:cNvPr id="89" name="直線コネクタ 88"/>
              <p:cNvCxnSpPr/>
              <p:nvPr/>
            </p:nvCxnSpPr>
            <p:spPr>
              <a:xfrm>
                <a:off x="7116566" y="4150411"/>
                <a:ext cx="0" cy="216024"/>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grpSp>
        <p:sp>
          <p:nvSpPr>
            <p:cNvPr id="72" name="フローチャート: 手作業 71"/>
            <p:cNvSpPr/>
            <p:nvPr/>
          </p:nvSpPr>
          <p:spPr>
            <a:xfrm rot="18348446">
              <a:off x="7234835" y="4714080"/>
              <a:ext cx="222916" cy="288032"/>
            </a:xfrm>
            <a:prstGeom prst="flowChartManualOperation">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94" name="直線コネクタ 93"/>
          <p:cNvCxnSpPr>
            <a:stCxn id="65" idx="2"/>
          </p:cNvCxnSpPr>
          <p:nvPr/>
        </p:nvCxnSpPr>
        <p:spPr>
          <a:xfrm>
            <a:off x="6647829" y="4708933"/>
            <a:ext cx="183857" cy="1024327"/>
          </a:xfrm>
          <a:prstGeom prst="line">
            <a:avLst/>
          </a:prstGeom>
          <a:ln w="12700" cap="sq">
            <a:solidFill>
              <a:schemeClr val="tx1"/>
            </a:solidFill>
            <a:prstDash val="sysDash"/>
            <a:round/>
          </a:ln>
          <a:effectLst/>
        </p:spPr>
        <p:style>
          <a:lnRef idx="2">
            <a:schemeClr val="accent1"/>
          </a:lnRef>
          <a:fillRef idx="0">
            <a:schemeClr val="accent1"/>
          </a:fillRef>
          <a:effectRef idx="1">
            <a:schemeClr val="accent1"/>
          </a:effectRef>
          <a:fontRef idx="minor">
            <a:schemeClr val="tx1"/>
          </a:fontRef>
        </p:style>
      </p:cxnSp>
      <p:sp>
        <p:nvSpPr>
          <p:cNvPr id="96" name="正方形/長方形 95"/>
          <p:cNvSpPr/>
          <p:nvPr/>
        </p:nvSpPr>
        <p:spPr>
          <a:xfrm rot="20541666">
            <a:off x="6174678" y="1297570"/>
            <a:ext cx="132992" cy="3468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391" tIns="45698" rIns="91391" bIns="45698"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正方形/長方形 96"/>
          <p:cNvSpPr/>
          <p:nvPr/>
        </p:nvSpPr>
        <p:spPr>
          <a:xfrm rot="20993894">
            <a:off x="6438034" y="3780212"/>
            <a:ext cx="140211" cy="2676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391" tIns="45698" rIns="91391" bIns="45698"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正方形/長方形 97"/>
          <p:cNvSpPr/>
          <p:nvPr/>
        </p:nvSpPr>
        <p:spPr>
          <a:xfrm rot="20324715" flipH="1">
            <a:off x="6158190" y="1014698"/>
            <a:ext cx="45719" cy="52197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391" tIns="45698" rIns="91391" bIns="45698"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1" name="直線コネクタ 100"/>
          <p:cNvCxnSpPr>
            <a:stCxn id="16" idx="2"/>
          </p:cNvCxnSpPr>
          <p:nvPr/>
        </p:nvCxnSpPr>
        <p:spPr>
          <a:xfrm>
            <a:off x="6512330" y="2234352"/>
            <a:ext cx="579955" cy="1194648"/>
          </a:xfrm>
          <a:prstGeom prst="line">
            <a:avLst/>
          </a:prstGeom>
          <a:ln w="12700" cap="sq">
            <a:solidFill>
              <a:schemeClr val="tx1"/>
            </a:solidFill>
            <a:prstDash val="sysDash"/>
            <a:round/>
          </a:ln>
          <a:effectLst/>
        </p:spPr>
        <p:style>
          <a:lnRef idx="2">
            <a:schemeClr val="accent1"/>
          </a:lnRef>
          <a:fillRef idx="0">
            <a:schemeClr val="accent1"/>
          </a:fillRef>
          <a:effectRef idx="1">
            <a:schemeClr val="accent1"/>
          </a:effectRef>
          <a:fontRef idx="minor">
            <a:schemeClr val="tx1"/>
          </a:fontRef>
        </p:style>
      </p:cxnSp>
      <p:sp>
        <p:nvSpPr>
          <p:cNvPr id="102" name="正方形/長方形 101"/>
          <p:cNvSpPr/>
          <p:nvPr/>
        </p:nvSpPr>
        <p:spPr>
          <a:xfrm rot="20717316" flipH="1">
            <a:off x="6398726" y="3362593"/>
            <a:ext cx="64720" cy="48521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391" tIns="45698" rIns="91391" bIns="45698" rtlCol="0" anchor="t" anchorCtr="0"/>
          <a:lstStyle/>
          <a:p>
            <a:pPr algn="ct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4" name="テキスト ボックス 103"/>
          <p:cNvSpPr txBox="1"/>
          <p:nvPr/>
        </p:nvSpPr>
        <p:spPr>
          <a:xfrm>
            <a:off x="7812360" y="4149080"/>
            <a:ext cx="1008112" cy="864096"/>
          </a:xfrm>
          <a:prstGeom prst="rect">
            <a:avLst/>
          </a:prstGeom>
          <a:noFill/>
        </p:spPr>
        <p:txBody>
          <a:bodyPr wrap="square" lIns="0" tIns="0" rIns="0" bIns="0" rtlCol="0" anchor="t" anchorCtr="0">
            <a:noAutofit/>
          </a:bodyPr>
          <a:lstStyle/>
          <a:p>
            <a:pPr>
              <a:lnSpc>
                <a:spcPts val="1900"/>
              </a:lnSpc>
            </a:pPr>
            <a:r>
              <a:rPr lang="en-US" altLang="ja-JP" sz="8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8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5" name="テキスト ボックス 104"/>
          <p:cNvSpPr txBox="1"/>
          <p:nvPr/>
        </p:nvSpPr>
        <p:spPr>
          <a:xfrm>
            <a:off x="7740352" y="1340769"/>
            <a:ext cx="1008112" cy="864096"/>
          </a:xfrm>
          <a:prstGeom prst="rect">
            <a:avLst/>
          </a:prstGeom>
          <a:noFill/>
        </p:spPr>
        <p:txBody>
          <a:bodyPr wrap="square" lIns="0" tIns="0" rIns="0" bIns="0" rtlCol="0" anchor="t" anchorCtr="0">
            <a:noAutofit/>
          </a:bodyPr>
          <a:lstStyle/>
          <a:p>
            <a:pPr>
              <a:lnSpc>
                <a:spcPts val="1900"/>
              </a:lnSpc>
            </a:pPr>
            <a:r>
              <a:rPr lang="ja-JP" altLang="en-US" sz="6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06" name="テキスト ボックス 105"/>
          <p:cNvSpPr txBox="1"/>
          <p:nvPr/>
        </p:nvSpPr>
        <p:spPr>
          <a:xfrm>
            <a:off x="467544" y="5949280"/>
            <a:ext cx="8136904" cy="648072"/>
          </a:xfrm>
          <a:prstGeom prst="rect">
            <a:avLst/>
          </a:prstGeom>
          <a:noFill/>
        </p:spPr>
        <p:txBody>
          <a:bodyPr wrap="square" lIns="0" tIns="0" rIns="0" bIns="0" rtlCol="0" anchor="t" anchorCtr="0">
            <a:noAutofit/>
          </a:bodyPr>
          <a:lstStyle/>
          <a:p>
            <a:pPr>
              <a:lnSpc>
                <a:spcPts val="1900"/>
              </a:lnSpc>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同じエコー画面でも、</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通りのパターンが想定されます。</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エコーガイド下穿刺では、</a:t>
            </a:r>
            <a:r>
              <a:rPr lang="ja-JP" altLang="en-US" sz="20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走査線よりも針先を先行させない様に進めること</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が</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Point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です。</a:t>
            </a:r>
          </a:p>
        </p:txBody>
      </p:sp>
      <p:sp>
        <p:nvSpPr>
          <p:cNvPr id="107" name="テキスト ボックス 106"/>
          <p:cNvSpPr txBox="1"/>
          <p:nvPr/>
        </p:nvSpPr>
        <p:spPr>
          <a:xfrm>
            <a:off x="1331641" y="2060848"/>
            <a:ext cx="936104" cy="432048"/>
          </a:xfrm>
          <a:prstGeom prst="rect">
            <a:avLst/>
          </a:prstGeom>
          <a:noFill/>
        </p:spPr>
        <p:txBody>
          <a:bodyPr wrap="square" lIns="0" tIns="0" rIns="0" bIns="0" rtlCol="0" anchor="t" anchorCtr="0">
            <a:noAutofit/>
          </a:bodyPr>
          <a:lstStyle/>
          <a:p>
            <a:pPr>
              <a:lnSpc>
                <a:spcPts val="1900"/>
              </a:lnSpc>
            </a:pPr>
            <a:r>
              <a:rPr lang="ja-JP" altLang="en-US" sz="1600" dirty="0">
                <a:solidFill>
                  <a:srgbClr val="FFFF00"/>
                </a:solidFill>
                <a:latin typeface="Meiryo UI" panose="020B0604030504040204" pitchFamily="50" charset="-128"/>
                <a:ea typeface="Meiryo UI" panose="020B0604030504040204" pitchFamily="50" charset="-128"/>
                <a:cs typeface="Meiryo UI" panose="020B0604030504040204" pitchFamily="50" charset="-128"/>
              </a:rPr>
              <a:t>針→</a:t>
            </a:r>
          </a:p>
        </p:txBody>
      </p:sp>
      <p:sp>
        <p:nvSpPr>
          <p:cNvPr id="108" name="テキスト ボックス 107"/>
          <p:cNvSpPr txBox="1"/>
          <p:nvPr/>
        </p:nvSpPr>
        <p:spPr>
          <a:xfrm>
            <a:off x="7380315" y="1844824"/>
            <a:ext cx="1584176" cy="432048"/>
          </a:xfrm>
          <a:prstGeom prst="rect">
            <a:avLst/>
          </a:prstGeom>
          <a:noFill/>
        </p:spPr>
        <p:txBody>
          <a:bodyPr wrap="square" lIns="0" tIns="0" rIns="0" bIns="0" rtlCol="0" anchor="t" anchorCtr="0">
            <a:noAutofit/>
          </a:bodyPr>
          <a:lstStyle/>
          <a:p>
            <a:pPr>
              <a:lnSpc>
                <a:spcPts val="19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針先を描出</a:t>
            </a:r>
          </a:p>
        </p:txBody>
      </p:sp>
      <p:sp>
        <p:nvSpPr>
          <p:cNvPr id="109" name="テキスト ボックス 108"/>
          <p:cNvSpPr txBox="1"/>
          <p:nvPr/>
        </p:nvSpPr>
        <p:spPr>
          <a:xfrm>
            <a:off x="7380315" y="4365104"/>
            <a:ext cx="1584176" cy="432048"/>
          </a:xfrm>
          <a:prstGeom prst="rect">
            <a:avLst/>
          </a:prstGeom>
          <a:noFill/>
        </p:spPr>
        <p:txBody>
          <a:bodyPr wrap="square" lIns="0" tIns="0" rIns="0" bIns="0" rtlCol="0" anchor="t" anchorCtr="0">
            <a:noAutofit/>
          </a:bodyPr>
          <a:lstStyle/>
          <a:p>
            <a:pPr>
              <a:lnSpc>
                <a:spcPts val="19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針シャフトを描出</a:t>
            </a:r>
          </a:p>
        </p:txBody>
      </p:sp>
    </p:spTree>
    <p:extLst>
      <p:ext uri="{BB962C8B-B14F-4D97-AF65-F5344CB8AC3E}">
        <p14:creationId xmlns:p14="http://schemas.microsoft.com/office/powerpoint/2010/main" val="36330499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安全なＣＶＣ挿入のための対策</a:t>
            </a:r>
          </a:p>
        </p:txBody>
      </p:sp>
      <p:sp>
        <p:nvSpPr>
          <p:cNvPr id="3" name="コンテンツ プレースホルダー 2"/>
          <p:cNvSpPr>
            <a:spLocks noGrp="1"/>
          </p:cNvSpPr>
          <p:nvPr>
            <p:ph idx="1"/>
          </p:nvPr>
        </p:nvSpPr>
        <p:spPr>
          <a:xfrm>
            <a:off x="2833464" y="1600202"/>
            <a:ext cx="6203032" cy="4525963"/>
          </a:xfrm>
        </p:spPr>
        <p:txBody>
          <a:bodyPr>
            <a:noAutofit/>
          </a:bodyPr>
          <a:lstStyle/>
          <a:p>
            <a:pPr marL="514350" indent="-514350">
              <a:buFont typeface="+mj-lt"/>
              <a:buAutoNum type="arabicPeriod"/>
            </a:pPr>
            <a:r>
              <a:rPr kumimoji="1" lang="en-US" altLang="ja-JP" sz="2800" u="sng" dirty="0"/>
              <a:t>CVC</a:t>
            </a:r>
            <a:r>
              <a:rPr kumimoji="1" lang="ja-JP" altLang="en-US" sz="2800" u="sng" dirty="0"/>
              <a:t>留置適応の厳格化</a:t>
            </a:r>
            <a:r>
              <a:rPr kumimoji="1" lang="en-US" altLang="ja-JP" sz="2800" u="sng" dirty="0"/>
              <a:t>(A)</a:t>
            </a:r>
            <a:r>
              <a:rPr kumimoji="1" lang="ja-JP" altLang="en-US" sz="2800" dirty="0"/>
              <a:t>　</a:t>
            </a:r>
            <a:r>
              <a:rPr lang="ja-JP" altLang="en-US" sz="2800" dirty="0">
                <a:solidFill>
                  <a:schemeClr val="bg1">
                    <a:lumMod val="75000"/>
                  </a:schemeClr>
                </a:solidFill>
              </a:rPr>
              <a:t>　　　　　　　　　　　　　　</a:t>
            </a:r>
            <a:r>
              <a:rPr lang="en-US" altLang="ja-JP" sz="2400" dirty="0">
                <a:solidFill>
                  <a:schemeClr val="bg1">
                    <a:lumMod val="75000"/>
                  </a:schemeClr>
                </a:solidFill>
              </a:rPr>
              <a:t>(1) </a:t>
            </a:r>
            <a:r>
              <a:rPr lang="ja-JP" altLang="en-US" sz="2400" dirty="0">
                <a:solidFill>
                  <a:schemeClr val="bg1">
                    <a:lumMod val="75000"/>
                  </a:schemeClr>
                </a:solidFill>
              </a:rPr>
              <a:t>適応病態　　　　　　　　　　　　　　　　　　　　　　　　　　　　</a:t>
            </a:r>
            <a:r>
              <a:rPr lang="en-US" altLang="ja-JP" sz="2400" dirty="0">
                <a:solidFill>
                  <a:schemeClr val="bg1">
                    <a:lumMod val="75000"/>
                  </a:schemeClr>
                </a:solidFill>
              </a:rPr>
              <a:t>(2) </a:t>
            </a:r>
            <a:r>
              <a:rPr lang="ja-JP" altLang="en-US" sz="2400" dirty="0">
                <a:solidFill>
                  <a:schemeClr val="bg1">
                    <a:lumMod val="75000"/>
                  </a:schemeClr>
                </a:solidFill>
              </a:rPr>
              <a:t>適応外症例　　　　　　　　　　　　　　　　　　　　　　　　　　</a:t>
            </a:r>
            <a:r>
              <a:rPr lang="en-US" altLang="ja-JP" sz="2400" dirty="0"/>
              <a:t>(3) </a:t>
            </a:r>
            <a:r>
              <a:rPr lang="ja-JP" altLang="en-US" sz="2400" dirty="0"/>
              <a:t>リスク評価チェックリストの使用と対応</a:t>
            </a:r>
            <a:endParaRPr kumimoji="1" lang="en-US" altLang="ja-JP" sz="2400" dirty="0"/>
          </a:p>
          <a:p>
            <a:pPr marL="514350" indent="-514350">
              <a:buFont typeface="+mj-lt"/>
              <a:buAutoNum type="arabicPeriod"/>
            </a:pPr>
            <a:r>
              <a:rPr lang="ja-JP" altLang="en-US" sz="2800" u="sng" dirty="0">
                <a:solidFill>
                  <a:schemeClr val="bg1">
                    <a:lumMod val="85000"/>
                  </a:schemeClr>
                </a:solidFill>
              </a:rPr>
              <a:t>安全な穿刺手技等の標準化</a:t>
            </a:r>
            <a:r>
              <a:rPr lang="ja-JP" altLang="en-US" sz="2800" dirty="0">
                <a:solidFill>
                  <a:schemeClr val="bg1">
                    <a:lumMod val="85000"/>
                  </a:schemeClr>
                </a:solidFill>
              </a:rPr>
              <a:t>　　　　　　　　　　　　　 </a:t>
            </a:r>
            <a:r>
              <a:rPr lang="en-US" altLang="ja-JP" sz="2400" dirty="0">
                <a:solidFill>
                  <a:schemeClr val="bg1">
                    <a:lumMod val="85000"/>
                  </a:schemeClr>
                </a:solidFill>
              </a:rPr>
              <a:t>(1) </a:t>
            </a:r>
            <a:r>
              <a:rPr lang="ja-JP" altLang="en-US" sz="2400" dirty="0">
                <a:solidFill>
                  <a:schemeClr val="bg1">
                    <a:lumMod val="85000"/>
                  </a:schemeClr>
                </a:solidFill>
              </a:rPr>
              <a:t>感染防御策の徹底</a:t>
            </a:r>
            <a:r>
              <a:rPr lang="en-US" altLang="ja-JP" sz="2400" dirty="0">
                <a:solidFill>
                  <a:schemeClr val="bg1">
                    <a:lumMod val="85000"/>
                  </a:schemeClr>
                </a:solidFill>
              </a:rPr>
              <a:t>(A)                        </a:t>
            </a:r>
            <a:r>
              <a:rPr lang="ja-JP" altLang="en-US" sz="2400" dirty="0">
                <a:solidFill>
                  <a:schemeClr val="bg1">
                    <a:lumMod val="75000"/>
                  </a:schemeClr>
                </a:solidFill>
              </a:rPr>
              <a:t>　　　　　　　　　　　　</a:t>
            </a:r>
            <a:r>
              <a:rPr lang="en-US" altLang="ja-JP" sz="2400" dirty="0">
                <a:solidFill>
                  <a:schemeClr val="bg1">
                    <a:lumMod val="75000"/>
                  </a:schemeClr>
                </a:solidFill>
              </a:rPr>
              <a:t>(2) </a:t>
            </a:r>
            <a:r>
              <a:rPr lang="ja-JP" altLang="en-US" sz="2400" dirty="0">
                <a:solidFill>
                  <a:schemeClr val="bg1">
                    <a:lumMod val="75000"/>
                  </a:schemeClr>
                </a:solidFill>
              </a:rPr>
              <a:t>セルジンガーキットの使用</a:t>
            </a:r>
            <a:r>
              <a:rPr lang="en-US" altLang="ja-JP" sz="2400" dirty="0">
                <a:solidFill>
                  <a:schemeClr val="bg1">
                    <a:lumMod val="75000"/>
                  </a:schemeClr>
                </a:solidFill>
              </a:rPr>
              <a:t>(A)</a:t>
            </a:r>
            <a:r>
              <a:rPr lang="ja-JP" altLang="en-US" sz="2400" dirty="0">
                <a:solidFill>
                  <a:schemeClr val="bg1">
                    <a:lumMod val="75000"/>
                  </a:schemeClr>
                </a:solidFill>
              </a:rPr>
              <a:t>　　　　　　　　　　　　　　　　</a:t>
            </a:r>
            <a:r>
              <a:rPr lang="en-US" altLang="ja-JP" sz="2400" dirty="0">
                <a:solidFill>
                  <a:schemeClr val="bg1">
                    <a:lumMod val="75000"/>
                  </a:schemeClr>
                </a:solidFill>
              </a:rPr>
              <a:t>(3) </a:t>
            </a:r>
            <a:r>
              <a:rPr lang="ja-JP" altLang="en-US" sz="2400" dirty="0">
                <a:solidFill>
                  <a:schemeClr val="bg1">
                    <a:lumMod val="75000"/>
                  </a:schemeClr>
                </a:solidFill>
              </a:rPr>
              <a:t>モニター機器・緊急資機材の準備</a:t>
            </a:r>
            <a:r>
              <a:rPr lang="en-US" altLang="ja-JP" sz="2400" dirty="0">
                <a:solidFill>
                  <a:schemeClr val="bg1">
                    <a:lumMod val="75000"/>
                  </a:schemeClr>
                </a:solidFill>
              </a:rPr>
              <a:t>(A)</a:t>
            </a:r>
            <a:r>
              <a:rPr lang="ja-JP" altLang="en-US" sz="2400" dirty="0">
                <a:solidFill>
                  <a:schemeClr val="bg1">
                    <a:lumMod val="75000"/>
                  </a:schemeClr>
                </a:solidFill>
              </a:rPr>
              <a:t>　　　　　　　　　　　</a:t>
            </a:r>
            <a:r>
              <a:rPr lang="en-US" altLang="ja-JP" sz="2400" dirty="0">
                <a:solidFill>
                  <a:schemeClr val="bg1">
                    <a:lumMod val="75000"/>
                  </a:schemeClr>
                </a:solidFill>
              </a:rPr>
              <a:t>(4) </a:t>
            </a:r>
            <a:r>
              <a:rPr lang="ja-JP" altLang="en-US" sz="2400" dirty="0">
                <a:solidFill>
                  <a:schemeClr val="bg1">
                    <a:lumMod val="75000"/>
                  </a:schemeClr>
                </a:solidFill>
              </a:rPr>
              <a:t>多数回穿刺の回避</a:t>
            </a:r>
            <a:r>
              <a:rPr lang="en-US" altLang="ja-JP" sz="2400" dirty="0">
                <a:solidFill>
                  <a:schemeClr val="bg1">
                    <a:lumMod val="75000"/>
                  </a:schemeClr>
                </a:solidFill>
              </a:rPr>
              <a:t>(A)</a:t>
            </a:r>
            <a:r>
              <a:rPr lang="ja-JP" altLang="en-US" sz="2400" dirty="0">
                <a:solidFill>
                  <a:schemeClr val="bg1">
                    <a:lumMod val="75000"/>
                  </a:schemeClr>
                </a:solidFill>
              </a:rPr>
              <a:t>　　　　　　　　　　　　　　　　　　　　</a:t>
            </a:r>
            <a:r>
              <a:rPr lang="en-US" altLang="ja-JP" sz="2400" dirty="0">
                <a:solidFill>
                  <a:schemeClr val="bg1">
                    <a:lumMod val="75000"/>
                  </a:schemeClr>
                </a:solidFill>
              </a:rPr>
              <a:t>(5) </a:t>
            </a:r>
            <a:r>
              <a:rPr lang="ja-JP" altLang="en-US" sz="2400" dirty="0">
                <a:solidFill>
                  <a:schemeClr val="bg1">
                    <a:lumMod val="75000"/>
                  </a:schemeClr>
                </a:solidFill>
              </a:rPr>
              <a:t>透視化操作</a:t>
            </a:r>
            <a:r>
              <a:rPr lang="en-US" altLang="ja-JP" sz="2400" dirty="0">
                <a:solidFill>
                  <a:schemeClr val="bg1">
                    <a:lumMod val="75000"/>
                  </a:schemeClr>
                </a:solidFill>
              </a:rPr>
              <a:t>(B)</a:t>
            </a:r>
            <a:r>
              <a:rPr lang="ja-JP" altLang="en-US" sz="2400" dirty="0">
                <a:solidFill>
                  <a:schemeClr val="bg1">
                    <a:lumMod val="75000"/>
                  </a:schemeClr>
                </a:solidFill>
              </a:rPr>
              <a:t>　　　　　　　　　　　　　　　　　　　　　　　　　</a:t>
            </a:r>
            <a:r>
              <a:rPr lang="en-US" altLang="ja-JP" sz="2400" dirty="0">
                <a:solidFill>
                  <a:schemeClr val="bg1">
                    <a:lumMod val="75000"/>
                  </a:schemeClr>
                </a:solidFill>
              </a:rPr>
              <a:t>(6) </a:t>
            </a:r>
            <a:r>
              <a:rPr lang="ja-JP" altLang="en-US" sz="2400" dirty="0">
                <a:solidFill>
                  <a:schemeClr val="bg1">
                    <a:lumMod val="75000"/>
                  </a:schemeClr>
                </a:solidFill>
              </a:rPr>
              <a:t>超音波装置の使用</a:t>
            </a:r>
            <a:r>
              <a:rPr lang="en-US" altLang="ja-JP" sz="2400" dirty="0">
                <a:solidFill>
                  <a:schemeClr val="bg1">
                    <a:lumMod val="75000"/>
                  </a:schemeClr>
                </a:solidFill>
              </a:rPr>
              <a:t>(B)</a:t>
            </a:r>
            <a:endParaRPr lang="en-US" altLang="ja-JP" sz="2400" u="sng" dirty="0">
              <a:solidFill>
                <a:schemeClr val="bg1">
                  <a:lumMod val="75000"/>
                </a:schemeClr>
              </a:solidFill>
            </a:endParaRPr>
          </a:p>
          <a:p>
            <a:pPr marL="514350" indent="-514350">
              <a:buFont typeface="+mj-lt"/>
              <a:buAutoNum type="arabicPeriod"/>
            </a:pPr>
            <a:r>
              <a:rPr kumimoji="1" lang="ja-JP" altLang="en-US" sz="2800" u="sng" dirty="0">
                <a:solidFill>
                  <a:schemeClr val="bg1">
                    <a:lumMod val="75000"/>
                  </a:schemeClr>
                </a:solidFill>
              </a:rPr>
              <a:t>安全手技の教育体制能の構築</a:t>
            </a:r>
            <a:r>
              <a:rPr kumimoji="1" lang="en-US" altLang="ja-JP" sz="2800" u="sng" dirty="0">
                <a:solidFill>
                  <a:schemeClr val="bg1">
                    <a:lumMod val="75000"/>
                  </a:schemeClr>
                </a:solidFill>
              </a:rPr>
              <a:t>(B)</a:t>
            </a:r>
          </a:p>
          <a:p>
            <a:pPr marL="514350" indent="-514350">
              <a:buFont typeface="+mj-lt"/>
              <a:buAutoNum type="arabicPeriod"/>
            </a:pPr>
            <a:endParaRPr kumimoji="1" lang="ja-JP" altLang="en-US" sz="2800" dirty="0"/>
          </a:p>
        </p:txBody>
      </p:sp>
      <p:pic>
        <p:nvPicPr>
          <p:cNvPr id="4" name="図 3"/>
          <p:cNvPicPr>
            <a:picLocks noChangeAspect="1"/>
          </p:cNvPicPr>
          <p:nvPr/>
        </p:nvPicPr>
        <p:blipFill>
          <a:blip r:embed="rId2"/>
          <a:stretch>
            <a:fillRect/>
          </a:stretch>
        </p:blipFill>
        <p:spPr>
          <a:xfrm>
            <a:off x="107504" y="1631304"/>
            <a:ext cx="2643758" cy="641356"/>
          </a:xfrm>
          <a:prstGeom prst="rect">
            <a:avLst/>
          </a:prstGeom>
        </p:spPr>
      </p:pic>
      <p:sp>
        <p:nvSpPr>
          <p:cNvPr id="6" name="正方形/長方形 5"/>
          <p:cNvSpPr/>
          <p:nvPr/>
        </p:nvSpPr>
        <p:spPr>
          <a:xfrm>
            <a:off x="323528" y="2348880"/>
            <a:ext cx="2509936" cy="72008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323528" y="2442083"/>
            <a:ext cx="2542684" cy="461665"/>
          </a:xfrm>
          <a:prstGeom prst="rect">
            <a:avLst/>
          </a:prstGeom>
          <a:noFill/>
        </p:spPr>
        <p:txBody>
          <a:bodyPr wrap="none" rtlCol="0">
            <a:spAutoFit/>
          </a:bodyPr>
          <a:lstStyle/>
          <a:p>
            <a:r>
              <a:rPr kumimoji="1" lang="en-US" altLang="ja-JP" sz="2400" dirty="0"/>
              <a:t>(A)</a:t>
            </a:r>
            <a:r>
              <a:rPr kumimoji="1" lang="ja-JP" altLang="en-US" sz="2400" dirty="0"/>
              <a:t>必須　　</a:t>
            </a:r>
            <a:r>
              <a:rPr kumimoji="1" lang="en-US" altLang="ja-JP" sz="2400" dirty="0"/>
              <a:t>(B)</a:t>
            </a:r>
            <a:r>
              <a:rPr kumimoji="1" lang="ja-JP" altLang="en-US" sz="2400" dirty="0"/>
              <a:t>推奨</a:t>
            </a:r>
          </a:p>
        </p:txBody>
      </p:sp>
    </p:spTree>
    <p:extLst>
      <p:ext uri="{BB962C8B-B14F-4D97-AF65-F5344CB8AC3E}">
        <p14:creationId xmlns:p14="http://schemas.microsoft.com/office/powerpoint/2010/main" val="2187621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endParaRPr kumimoji="1" lang="ja-JP"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77531"/>
            <a:ext cx="8860476"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323528" y="703912"/>
            <a:ext cx="1008112" cy="4208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122245" y="106018"/>
            <a:ext cx="1980029" cy="523220"/>
          </a:xfrm>
          <a:prstGeom prst="rect">
            <a:avLst/>
          </a:prstGeom>
          <a:noFill/>
        </p:spPr>
        <p:txBody>
          <a:bodyPr wrap="none" rtlCol="0">
            <a:spAutoFit/>
          </a:bodyPr>
          <a:lstStyle/>
          <a:p>
            <a:r>
              <a:rPr kumimoji="1" lang="ja-JP" altLang="en-US" sz="2800" dirty="0"/>
              <a:t>記録の方法</a:t>
            </a:r>
          </a:p>
        </p:txBody>
      </p:sp>
      <p:sp>
        <p:nvSpPr>
          <p:cNvPr id="9" name="正方形/長方形 8"/>
          <p:cNvSpPr/>
          <p:nvPr/>
        </p:nvSpPr>
        <p:spPr>
          <a:xfrm>
            <a:off x="4716016" y="1700808"/>
            <a:ext cx="2088232" cy="34563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下矢印 6"/>
          <p:cNvSpPr/>
          <p:nvPr/>
        </p:nvSpPr>
        <p:spPr>
          <a:xfrm rot="5400000">
            <a:off x="7203558" y="3644637"/>
            <a:ext cx="185740" cy="9784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4860032" y="4040970"/>
            <a:ext cx="1872208" cy="2521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16956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1200"/>
            <a:ext cx="7200800" cy="6772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0475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CVC</a:t>
            </a:r>
            <a:r>
              <a:rPr kumimoji="1" lang="ja-JP" altLang="en-US" dirty="0"/>
              <a:t>挿入前の</a:t>
            </a:r>
            <a:r>
              <a:rPr kumimoji="1" lang="en-US" altLang="ja-JP" dirty="0"/>
              <a:t>”Don’t”</a:t>
            </a:r>
            <a:endParaRPr kumimoji="1" lang="ja-JP" altLang="en-US" dirty="0"/>
          </a:p>
        </p:txBody>
      </p:sp>
      <p:sp>
        <p:nvSpPr>
          <p:cNvPr id="4" name="テキスト ボックス 3"/>
          <p:cNvSpPr txBox="1"/>
          <p:nvPr/>
        </p:nvSpPr>
        <p:spPr>
          <a:xfrm>
            <a:off x="0" y="1772816"/>
            <a:ext cx="9145004" cy="646331"/>
          </a:xfrm>
          <a:prstGeom prst="rect">
            <a:avLst/>
          </a:prstGeom>
          <a:solidFill>
            <a:srgbClr val="FFC000"/>
          </a:solidFill>
        </p:spPr>
        <p:txBody>
          <a:bodyPr wrap="square" rtlCol="0" anchor="ctr" anchorCtr="0">
            <a:spAutoFit/>
          </a:bodyPr>
          <a:lstStyle/>
          <a:p>
            <a:pPr marL="1028700" lvl="1" indent="-571500">
              <a:buFont typeface="Wingdings" panose="05000000000000000000" pitchFamily="2" charset="2"/>
              <a:buChar char="p"/>
            </a:pPr>
            <a:r>
              <a:rPr kumimoji="1" lang="ja-JP" altLang="en-US" sz="3600" dirty="0">
                <a:solidFill>
                  <a:schemeClr val="bg1"/>
                </a:solidFill>
              </a:rPr>
              <a:t>安易に「緊急」</a:t>
            </a:r>
            <a:r>
              <a:rPr kumimoji="1" lang="en-US" altLang="ja-JP" sz="3600" dirty="0">
                <a:solidFill>
                  <a:schemeClr val="bg1"/>
                </a:solidFill>
              </a:rPr>
              <a:t>CVC</a:t>
            </a:r>
            <a:r>
              <a:rPr kumimoji="1" lang="ja-JP" altLang="en-US" sz="3600" dirty="0">
                <a:solidFill>
                  <a:schemeClr val="bg1"/>
                </a:solidFill>
              </a:rPr>
              <a:t>挿入を行わない</a:t>
            </a:r>
          </a:p>
        </p:txBody>
      </p:sp>
      <p:sp>
        <p:nvSpPr>
          <p:cNvPr id="5" name="テキスト ボックス 4"/>
          <p:cNvSpPr txBox="1"/>
          <p:nvPr/>
        </p:nvSpPr>
        <p:spPr>
          <a:xfrm>
            <a:off x="0" y="3358733"/>
            <a:ext cx="9180512" cy="646331"/>
          </a:xfrm>
          <a:prstGeom prst="rect">
            <a:avLst/>
          </a:prstGeom>
          <a:solidFill>
            <a:srgbClr val="FFC000"/>
          </a:solidFill>
        </p:spPr>
        <p:txBody>
          <a:bodyPr wrap="square" rtlCol="0" anchor="ctr" anchorCtr="0">
            <a:spAutoFit/>
          </a:bodyPr>
          <a:lstStyle/>
          <a:p>
            <a:pPr marL="1028700" lvl="1" indent="-571500">
              <a:buFont typeface="Wingdings" panose="05000000000000000000" pitchFamily="2" charset="2"/>
              <a:buChar char="p"/>
            </a:pPr>
            <a:r>
              <a:rPr kumimoji="1" lang="ja-JP" altLang="en-US" sz="3600" dirty="0">
                <a:solidFill>
                  <a:schemeClr val="bg1"/>
                </a:solidFill>
              </a:rPr>
              <a:t>ポジショニングを怠らない</a:t>
            </a:r>
          </a:p>
        </p:txBody>
      </p:sp>
      <p:sp>
        <p:nvSpPr>
          <p:cNvPr id="6" name="テキスト ボックス 5"/>
          <p:cNvSpPr txBox="1"/>
          <p:nvPr/>
        </p:nvSpPr>
        <p:spPr>
          <a:xfrm>
            <a:off x="0" y="4969711"/>
            <a:ext cx="9145004" cy="646331"/>
          </a:xfrm>
          <a:prstGeom prst="rect">
            <a:avLst/>
          </a:prstGeom>
          <a:solidFill>
            <a:srgbClr val="FFC000"/>
          </a:solidFill>
        </p:spPr>
        <p:txBody>
          <a:bodyPr wrap="square" rtlCol="0" anchor="ctr" anchorCtr="0">
            <a:spAutoFit/>
          </a:bodyPr>
          <a:lstStyle/>
          <a:p>
            <a:pPr marL="1028700" lvl="1" indent="-571500">
              <a:buFont typeface="Wingdings" panose="05000000000000000000" pitchFamily="2" charset="2"/>
              <a:buChar char="p"/>
            </a:pPr>
            <a:r>
              <a:rPr kumimoji="1" lang="ja-JP" altLang="en-US" sz="3600" dirty="0">
                <a:solidFill>
                  <a:schemeClr val="bg1"/>
                </a:solidFill>
              </a:rPr>
              <a:t>エコガイドーを妥協しない</a:t>
            </a:r>
          </a:p>
        </p:txBody>
      </p:sp>
      <p:sp>
        <p:nvSpPr>
          <p:cNvPr id="7" name="テキスト ボックス 6"/>
          <p:cNvSpPr txBox="1"/>
          <p:nvPr/>
        </p:nvSpPr>
        <p:spPr>
          <a:xfrm>
            <a:off x="1510104" y="2543492"/>
            <a:ext cx="6123792" cy="461665"/>
          </a:xfrm>
          <a:prstGeom prst="rect">
            <a:avLst/>
          </a:prstGeom>
          <a:noFill/>
        </p:spPr>
        <p:txBody>
          <a:bodyPr wrap="none" rtlCol="0">
            <a:spAutoFit/>
          </a:bodyPr>
          <a:lstStyle/>
          <a:p>
            <a:r>
              <a:rPr kumimoji="1" lang="ja-JP" altLang="en-US" sz="2400" dirty="0"/>
              <a:t>「待てない」のは患者</a:t>
            </a:r>
            <a:r>
              <a:rPr lang="ja-JP" altLang="en-US" sz="2400" dirty="0"/>
              <a:t>の状態 </a:t>
            </a:r>
            <a:r>
              <a:rPr kumimoji="1" lang="en-US" altLang="ja-JP" sz="2400" dirty="0"/>
              <a:t>or </a:t>
            </a:r>
            <a:r>
              <a:rPr kumimoji="1" lang="ja-JP" altLang="en-US" sz="2400" dirty="0"/>
              <a:t>術者の都合？</a:t>
            </a:r>
            <a:r>
              <a:rPr kumimoji="1" lang="en-US" altLang="ja-JP" sz="2400" dirty="0"/>
              <a:t> </a:t>
            </a:r>
            <a:endParaRPr kumimoji="1" lang="ja-JP" altLang="en-US" sz="2400" dirty="0"/>
          </a:p>
        </p:txBody>
      </p:sp>
      <p:sp>
        <p:nvSpPr>
          <p:cNvPr id="8" name="テキスト ボックス 7"/>
          <p:cNvSpPr txBox="1"/>
          <p:nvPr/>
        </p:nvSpPr>
        <p:spPr>
          <a:xfrm>
            <a:off x="1528950" y="4127807"/>
            <a:ext cx="7048724" cy="461665"/>
          </a:xfrm>
          <a:prstGeom prst="rect">
            <a:avLst/>
          </a:prstGeom>
          <a:noFill/>
        </p:spPr>
        <p:txBody>
          <a:bodyPr wrap="none" rtlCol="0">
            <a:spAutoFit/>
          </a:bodyPr>
          <a:lstStyle/>
          <a:p>
            <a:r>
              <a:rPr kumimoji="1" lang="ja-JP" altLang="en-US" sz="2400" dirty="0"/>
              <a:t>穿刺する場所、エコーの位置、患者体位、術者体位</a:t>
            </a:r>
          </a:p>
        </p:txBody>
      </p:sp>
      <p:sp>
        <p:nvSpPr>
          <p:cNvPr id="9" name="テキスト ボックス 8"/>
          <p:cNvSpPr txBox="1"/>
          <p:nvPr/>
        </p:nvSpPr>
        <p:spPr>
          <a:xfrm>
            <a:off x="1510104" y="5765448"/>
            <a:ext cx="7162538" cy="461665"/>
          </a:xfrm>
          <a:prstGeom prst="rect">
            <a:avLst/>
          </a:prstGeom>
          <a:noFill/>
        </p:spPr>
        <p:txBody>
          <a:bodyPr wrap="none" rtlCol="0">
            <a:spAutoFit/>
          </a:bodyPr>
          <a:lstStyle/>
          <a:p>
            <a:r>
              <a:rPr kumimoji="1" lang="ja-JP" altLang="en-US" sz="2400" dirty="0"/>
              <a:t>プレスキャン、消毒前後の相同性、リアルタイムエコー</a:t>
            </a:r>
          </a:p>
        </p:txBody>
      </p:sp>
    </p:spTree>
    <p:extLst>
      <p:ext uri="{BB962C8B-B14F-4D97-AF65-F5344CB8AC3E}">
        <p14:creationId xmlns:p14="http://schemas.microsoft.com/office/powerpoint/2010/main" val="116516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01257E7-E402-7AB8-B03E-C072866017FF}"/>
              </a:ext>
            </a:extLst>
          </p:cNvPr>
          <p:cNvSpPr>
            <a:spLocks noGrp="1"/>
          </p:cNvSpPr>
          <p:nvPr>
            <p:ph idx="1"/>
          </p:nvPr>
        </p:nvSpPr>
        <p:spPr/>
        <p:txBody>
          <a:bodyPr>
            <a:normAutofit/>
          </a:bodyPr>
          <a:lstStyle/>
          <a:p>
            <a:pPr marL="0" indent="0">
              <a:buNone/>
            </a:pPr>
            <a:r>
              <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CVC</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は熟練者であれば危険性の低い基本的な手技と位置付けられるので、実施中に緊急カートやモニター類などを準備する必要がない</a:t>
            </a:r>
          </a:p>
          <a:p>
            <a:pPr marL="0" indent="0">
              <a:buNone/>
            </a:pPr>
            <a:endParaRPr kumimoji="1" lang="ja-JP" altLang="en-US" sz="4400" dirty="0">
              <a:latin typeface="游ゴシック" panose="020B0400000000000000" pitchFamily="50" charset="-128"/>
              <a:ea typeface="游ゴシック" panose="020B0400000000000000" pitchFamily="50" charset="-128"/>
            </a:endParaRPr>
          </a:p>
        </p:txBody>
      </p:sp>
      <p:pic>
        <p:nvPicPr>
          <p:cNvPr id="4" name="図 3">
            <a:extLst>
              <a:ext uri="{FF2B5EF4-FFF2-40B4-BE49-F238E27FC236}">
                <a16:creationId xmlns:a16="http://schemas.microsoft.com/office/drawing/2014/main" id="{BF522D17-8CDA-6ECE-6426-F92FE8538CCE}"/>
              </a:ext>
            </a:extLst>
          </p:cNvPr>
          <p:cNvPicPr>
            <a:picLocks noChangeAspect="1"/>
          </p:cNvPicPr>
          <p:nvPr/>
        </p:nvPicPr>
        <p:blipFill>
          <a:blip r:embed="rId2"/>
          <a:stretch>
            <a:fillRect/>
          </a:stretch>
        </p:blipFill>
        <p:spPr>
          <a:xfrm>
            <a:off x="1331640" y="2852936"/>
            <a:ext cx="2852936" cy="2852936"/>
          </a:xfrm>
          <a:prstGeom prst="rect">
            <a:avLst/>
          </a:prstGeom>
        </p:spPr>
      </p:pic>
      <p:pic>
        <p:nvPicPr>
          <p:cNvPr id="5" name="Picture 2" descr="ソース画像を表示">
            <a:extLst>
              <a:ext uri="{FF2B5EF4-FFF2-40B4-BE49-F238E27FC236}">
                <a16:creationId xmlns:a16="http://schemas.microsoft.com/office/drawing/2014/main" id="{591186F3-894E-22B7-917D-88A78EE733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348880"/>
            <a:ext cx="3717032" cy="371703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8B06AD2B-40E6-194A-2ED7-19A46643AB69}"/>
              </a:ext>
            </a:extLst>
          </p:cNvPr>
          <p:cNvSpPr txBox="1"/>
          <p:nvPr/>
        </p:nvSpPr>
        <p:spPr>
          <a:xfrm>
            <a:off x="2627784" y="6059422"/>
            <a:ext cx="842218" cy="646331"/>
          </a:xfrm>
          <a:prstGeom prst="rect">
            <a:avLst/>
          </a:prstGeom>
          <a:noFill/>
        </p:spPr>
        <p:txBody>
          <a:bodyPr wrap="none" rtlCol="0">
            <a:spAutoFit/>
          </a:bodyPr>
          <a:lstStyle/>
          <a:p>
            <a:r>
              <a:rPr kumimoji="1" lang="en-US" altLang="ja-JP" sz="3600" dirty="0"/>
              <a:t>YES</a:t>
            </a:r>
            <a:endParaRPr kumimoji="1" lang="ja-JP" altLang="en-US" sz="3600" dirty="0"/>
          </a:p>
        </p:txBody>
      </p:sp>
      <p:sp>
        <p:nvSpPr>
          <p:cNvPr id="7" name="テキスト ボックス 6">
            <a:extLst>
              <a:ext uri="{FF2B5EF4-FFF2-40B4-BE49-F238E27FC236}">
                <a16:creationId xmlns:a16="http://schemas.microsoft.com/office/drawing/2014/main" id="{A2E8FE11-F8F6-9F76-D2CB-5B2B2939F68F}"/>
              </a:ext>
            </a:extLst>
          </p:cNvPr>
          <p:cNvSpPr txBox="1"/>
          <p:nvPr/>
        </p:nvSpPr>
        <p:spPr>
          <a:xfrm>
            <a:off x="6228184" y="6059421"/>
            <a:ext cx="788999" cy="646331"/>
          </a:xfrm>
          <a:prstGeom prst="rect">
            <a:avLst/>
          </a:prstGeom>
          <a:noFill/>
        </p:spPr>
        <p:txBody>
          <a:bodyPr wrap="none" rtlCol="0">
            <a:spAutoFit/>
          </a:bodyPr>
          <a:lstStyle/>
          <a:p>
            <a:r>
              <a:rPr lang="en-US" altLang="ja-JP" sz="3600" dirty="0"/>
              <a:t>NO</a:t>
            </a:r>
            <a:endParaRPr kumimoji="1" lang="ja-JP" altLang="en-US" sz="3600" dirty="0"/>
          </a:p>
        </p:txBody>
      </p:sp>
      <p:sp>
        <p:nvSpPr>
          <p:cNvPr id="8" name="タイトル 1">
            <a:extLst>
              <a:ext uri="{FF2B5EF4-FFF2-40B4-BE49-F238E27FC236}">
                <a16:creationId xmlns:a16="http://schemas.microsoft.com/office/drawing/2014/main" id="{4FBB20DB-EB1E-8823-04C0-71620137346B}"/>
              </a:ext>
            </a:extLst>
          </p:cNvPr>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a:t>質問です</a:t>
            </a:r>
            <a:endParaRPr lang="ja-JP" altLang="en-US" dirty="0"/>
          </a:p>
        </p:txBody>
      </p:sp>
    </p:spTree>
    <p:extLst>
      <p:ext uri="{BB962C8B-B14F-4D97-AF65-F5344CB8AC3E}">
        <p14:creationId xmlns:p14="http://schemas.microsoft.com/office/powerpoint/2010/main" val="19841682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CVC</a:t>
            </a:r>
            <a:r>
              <a:rPr kumimoji="1" lang="ja-JP" altLang="en-US" dirty="0"/>
              <a:t>挿入中の</a:t>
            </a:r>
            <a:r>
              <a:rPr kumimoji="1" lang="en-US" altLang="ja-JP" dirty="0"/>
              <a:t>”Don’t”</a:t>
            </a:r>
            <a:endParaRPr kumimoji="1" lang="ja-JP" altLang="en-US" dirty="0"/>
          </a:p>
        </p:txBody>
      </p:sp>
      <p:sp>
        <p:nvSpPr>
          <p:cNvPr id="4" name="テキスト ボックス 3"/>
          <p:cNvSpPr txBox="1"/>
          <p:nvPr/>
        </p:nvSpPr>
        <p:spPr>
          <a:xfrm>
            <a:off x="0" y="1772816"/>
            <a:ext cx="9145004" cy="646331"/>
          </a:xfrm>
          <a:prstGeom prst="rect">
            <a:avLst/>
          </a:prstGeom>
          <a:solidFill>
            <a:srgbClr val="FFC000"/>
          </a:solidFill>
        </p:spPr>
        <p:txBody>
          <a:bodyPr wrap="square" rtlCol="0" anchor="ctr" anchorCtr="0">
            <a:spAutoFit/>
          </a:bodyPr>
          <a:lstStyle/>
          <a:p>
            <a:pPr marL="1028700" lvl="1" indent="-571500">
              <a:buFont typeface="Wingdings" panose="05000000000000000000" pitchFamily="2" charset="2"/>
              <a:buChar char="p"/>
            </a:pPr>
            <a:r>
              <a:rPr lang="ja-JP" altLang="en-US" sz="3600" dirty="0">
                <a:solidFill>
                  <a:schemeClr val="bg1"/>
                </a:solidFill>
              </a:rPr>
              <a:t>スリーアウトチェンジを破らない</a:t>
            </a:r>
          </a:p>
        </p:txBody>
      </p:sp>
      <p:sp>
        <p:nvSpPr>
          <p:cNvPr id="5" name="テキスト ボックス 4"/>
          <p:cNvSpPr txBox="1"/>
          <p:nvPr/>
        </p:nvSpPr>
        <p:spPr>
          <a:xfrm>
            <a:off x="0" y="3358733"/>
            <a:ext cx="9180512" cy="646331"/>
          </a:xfrm>
          <a:prstGeom prst="rect">
            <a:avLst/>
          </a:prstGeom>
          <a:solidFill>
            <a:srgbClr val="FFC000"/>
          </a:solidFill>
        </p:spPr>
        <p:txBody>
          <a:bodyPr wrap="square" rtlCol="0" anchor="ctr" anchorCtr="0">
            <a:spAutoFit/>
          </a:bodyPr>
          <a:lstStyle/>
          <a:p>
            <a:pPr marL="1028700" lvl="1" indent="-571500">
              <a:buFont typeface="Wingdings" panose="05000000000000000000" pitchFamily="2" charset="2"/>
              <a:buChar char="p"/>
            </a:pPr>
            <a:r>
              <a:rPr lang="ja-JP" altLang="en-US" sz="3600" dirty="0">
                <a:solidFill>
                  <a:schemeClr val="bg1"/>
                </a:solidFill>
              </a:rPr>
              <a:t>キンクしたワイヤーだけを引かない</a:t>
            </a:r>
            <a:endParaRPr kumimoji="1" lang="ja-JP" altLang="en-US" sz="3600" dirty="0">
              <a:solidFill>
                <a:schemeClr val="bg1"/>
              </a:solidFill>
            </a:endParaRPr>
          </a:p>
        </p:txBody>
      </p:sp>
      <p:sp>
        <p:nvSpPr>
          <p:cNvPr id="6" name="テキスト ボックス 5"/>
          <p:cNvSpPr txBox="1"/>
          <p:nvPr/>
        </p:nvSpPr>
        <p:spPr>
          <a:xfrm>
            <a:off x="0" y="4969711"/>
            <a:ext cx="9145004" cy="646331"/>
          </a:xfrm>
          <a:prstGeom prst="rect">
            <a:avLst/>
          </a:prstGeom>
          <a:solidFill>
            <a:srgbClr val="FFC000"/>
          </a:solidFill>
        </p:spPr>
        <p:txBody>
          <a:bodyPr wrap="square" rtlCol="0" anchor="ctr" anchorCtr="0">
            <a:spAutoFit/>
          </a:bodyPr>
          <a:lstStyle/>
          <a:p>
            <a:pPr marL="1028700" lvl="1" indent="-571500">
              <a:buFont typeface="Wingdings" panose="05000000000000000000" pitchFamily="2" charset="2"/>
              <a:buChar char="p"/>
            </a:pPr>
            <a:r>
              <a:rPr kumimoji="1" lang="ja-JP" altLang="en-US" sz="3600" dirty="0">
                <a:solidFill>
                  <a:schemeClr val="bg1"/>
                </a:solidFill>
              </a:rPr>
              <a:t>直後の胸写確認のみで安心しない</a:t>
            </a:r>
          </a:p>
        </p:txBody>
      </p:sp>
      <p:sp>
        <p:nvSpPr>
          <p:cNvPr id="7" name="テキスト ボックス 6"/>
          <p:cNvSpPr txBox="1"/>
          <p:nvPr/>
        </p:nvSpPr>
        <p:spPr>
          <a:xfrm>
            <a:off x="1510104" y="2543492"/>
            <a:ext cx="7103227" cy="461665"/>
          </a:xfrm>
          <a:prstGeom prst="rect">
            <a:avLst/>
          </a:prstGeom>
          <a:noFill/>
        </p:spPr>
        <p:txBody>
          <a:bodyPr wrap="none" rtlCol="0">
            <a:spAutoFit/>
          </a:bodyPr>
          <a:lstStyle/>
          <a:p>
            <a:r>
              <a:rPr kumimoji="1" lang="ja-JP" altLang="en-US" sz="2400" dirty="0"/>
              <a:t>手を変える、部位を変える、方法を変える、日を変える</a:t>
            </a:r>
          </a:p>
        </p:txBody>
      </p:sp>
      <p:sp>
        <p:nvSpPr>
          <p:cNvPr id="8" name="テキスト ボックス 7"/>
          <p:cNvSpPr txBox="1"/>
          <p:nvPr/>
        </p:nvSpPr>
        <p:spPr>
          <a:xfrm>
            <a:off x="1528950" y="4127807"/>
            <a:ext cx="6529352" cy="461665"/>
          </a:xfrm>
          <a:prstGeom prst="rect">
            <a:avLst/>
          </a:prstGeom>
          <a:noFill/>
        </p:spPr>
        <p:txBody>
          <a:bodyPr wrap="none" rtlCol="0">
            <a:spAutoFit/>
          </a:bodyPr>
          <a:lstStyle/>
          <a:p>
            <a:r>
              <a:rPr kumimoji="1" lang="ja-JP" altLang="en-US" sz="2400" dirty="0"/>
              <a:t>ワイヤー断裂のリスク、針とワイヤーを一体で引く</a:t>
            </a:r>
          </a:p>
        </p:txBody>
      </p:sp>
      <p:sp>
        <p:nvSpPr>
          <p:cNvPr id="9" name="テキスト ボックス 8"/>
          <p:cNvSpPr txBox="1"/>
          <p:nvPr/>
        </p:nvSpPr>
        <p:spPr>
          <a:xfrm>
            <a:off x="1510104" y="5765448"/>
            <a:ext cx="7011856" cy="830997"/>
          </a:xfrm>
          <a:prstGeom prst="rect">
            <a:avLst/>
          </a:prstGeom>
          <a:noFill/>
        </p:spPr>
        <p:txBody>
          <a:bodyPr wrap="none" rtlCol="0">
            <a:spAutoFit/>
          </a:bodyPr>
          <a:lstStyle/>
          <a:p>
            <a:r>
              <a:rPr kumimoji="1" lang="ja-JP" altLang="en-US" sz="2400" dirty="0"/>
              <a:t>気胸は主に遅発性、穿刺後最低</a:t>
            </a:r>
            <a:r>
              <a:rPr kumimoji="1" lang="en-US" altLang="ja-JP" sz="2400" dirty="0"/>
              <a:t>24</a:t>
            </a:r>
            <a:r>
              <a:rPr kumimoji="1" lang="ja-JP" altLang="en-US" sz="2400" dirty="0"/>
              <a:t>時間は注意を払う</a:t>
            </a:r>
            <a:endParaRPr kumimoji="1" lang="en-US" altLang="ja-JP" sz="2400" dirty="0"/>
          </a:p>
          <a:p>
            <a:r>
              <a:rPr lang="ja-JP" altLang="en-US" sz="2400" dirty="0"/>
              <a:t>長期間留置の場合は、感染だけでなく断裂のリスクも</a:t>
            </a:r>
            <a:endParaRPr kumimoji="1" lang="ja-JP" altLang="en-US" sz="2400" dirty="0"/>
          </a:p>
        </p:txBody>
      </p:sp>
    </p:spTree>
    <p:extLst>
      <p:ext uri="{BB962C8B-B14F-4D97-AF65-F5344CB8AC3E}">
        <p14:creationId xmlns:p14="http://schemas.microsoft.com/office/powerpoint/2010/main" val="1076079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ソース画像を表示">
            <a:extLst>
              <a:ext uri="{FF2B5EF4-FFF2-40B4-BE49-F238E27FC236}">
                <a16:creationId xmlns:a16="http://schemas.microsoft.com/office/drawing/2014/main" id="{5642C4E2-9959-A3E7-BB9F-405642B8FC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57200" y="1970091"/>
            <a:ext cx="3015533" cy="2827062"/>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3" name="コンテンツ プレースホルダー 2">
            <a:extLst>
              <a:ext uri="{FF2B5EF4-FFF2-40B4-BE49-F238E27FC236}">
                <a16:creationId xmlns:a16="http://schemas.microsoft.com/office/drawing/2014/main" id="{D461DFCE-96D9-C070-A17E-A6D7F6232FF8}"/>
              </a:ext>
            </a:extLst>
          </p:cNvPr>
          <p:cNvSpPr>
            <a:spLocks noGrp="1"/>
          </p:cNvSpPr>
          <p:nvPr>
            <p:ph sz="half" idx="2"/>
          </p:nvPr>
        </p:nvSpPr>
        <p:spPr>
          <a:xfrm>
            <a:off x="3563888" y="1600202"/>
            <a:ext cx="5256584" cy="4983160"/>
          </a:xfrm>
        </p:spPr>
        <p:txBody>
          <a:bodyPr>
            <a:normAutofit/>
          </a:bodyPr>
          <a:lstStyle/>
          <a:p>
            <a:pPr marL="342900" lvl="0" indent="-342900">
              <a:lnSpc>
                <a:spcPct val="90000"/>
              </a:lnSpc>
              <a:buFont typeface="+mj-cs"/>
              <a:buAutoNum type="arabicDbPlain"/>
            </a:pPr>
            <a:r>
              <a:rPr lang="ja-JP" altLang="en-US" sz="2000" kern="100" dirty="0">
                <a:effectLst/>
              </a:rPr>
              <a:t>（</a:t>
            </a:r>
            <a:r>
              <a:rPr lang="en-US" altLang="ja-JP" sz="2000" kern="100" dirty="0">
                <a:effectLst/>
              </a:rPr>
              <a:t>×</a:t>
            </a:r>
            <a:r>
              <a:rPr lang="ja-JP" altLang="en-US" sz="2000" kern="100" dirty="0">
                <a:effectLst/>
              </a:rPr>
              <a:t>）</a:t>
            </a:r>
            <a:r>
              <a:rPr lang="en-US" altLang="ja-JP" sz="2000" kern="100" dirty="0">
                <a:effectLst/>
              </a:rPr>
              <a:t>CVC</a:t>
            </a:r>
            <a:r>
              <a:rPr lang="ja-JP" altLang="ja-JP" sz="2000" kern="100" dirty="0">
                <a:effectLst/>
              </a:rPr>
              <a:t>は熟練者であれば危険性の低い基本的な手技と位置付けられるので、実施中に緊急カートやモニター類などを準備する必要がない</a:t>
            </a:r>
          </a:p>
          <a:p>
            <a:pPr marL="342900" lvl="0" indent="-342900">
              <a:lnSpc>
                <a:spcPct val="90000"/>
              </a:lnSpc>
              <a:buFont typeface="+mj-cs"/>
              <a:buAutoNum type="arabicDbPlain"/>
            </a:pPr>
            <a:r>
              <a:rPr lang="ja-JP" altLang="en-US" sz="2000" kern="100" dirty="0">
                <a:effectLst/>
              </a:rPr>
              <a:t>（</a:t>
            </a:r>
            <a:r>
              <a:rPr lang="en-US" altLang="ja-JP" sz="2000" kern="100" dirty="0">
                <a:effectLst/>
              </a:rPr>
              <a:t>×</a:t>
            </a:r>
            <a:r>
              <a:rPr lang="ja-JP" altLang="en-US" sz="2000" kern="100" dirty="0">
                <a:effectLst/>
              </a:rPr>
              <a:t>）</a:t>
            </a:r>
            <a:r>
              <a:rPr lang="en-US" altLang="ja-JP" sz="2000" kern="100" dirty="0">
                <a:effectLst/>
              </a:rPr>
              <a:t>CVC</a:t>
            </a:r>
            <a:r>
              <a:rPr lang="ja-JP" altLang="ja-JP" sz="2000" kern="100" dirty="0">
                <a:effectLst/>
              </a:rPr>
              <a:t>、</a:t>
            </a:r>
            <a:r>
              <a:rPr lang="en-US" altLang="ja-JP" sz="2000" kern="100" dirty="0">
                <a:effectLst/>
              </a:rPr>
              <a:t>PICC</a:t>
            </a:r>
            <a:r>
              <a:rPr lang="ja-JP" altLang="ja-JP" sz="2000" kern="100" dirty="0">
                <a:effectLst/>
              </a:rPr>
              <a:t>の挿入またはガイドワイヤー交換の際には、マキシマルバリアプレコーションズで基本的に実施するが、無菌操作が徹底できない緊急時は、事後の抗菌薬投与で感染対策としてよい</a:t>
            </a:r>
          </a:p>
          <a:p>
            <a:pPr marL="342900" lvl="0" indent="-342900">
              <a:lnSpc>
                <a:spcPct val="90000"/>
              </a:lnSpc>
              <a:buFont typeface="+mj-cs"/>
              <a:buAutoNum type="arabicDbPlain"/>
            </a:pPr>
            <a:r>
              <a:rPr lang="ja-JP" altLang="en-US" sz="2000" kern="100" dirty="0">
                <a:effectLst/>
              </a:rPr>
              <a:t>（</a:t>
            </a:r>
            <a:r>
              <a:rPr lang="en-US" altLang="ja-JP" sz="2000" kern="100" dirty="0">
                <a:effectLst/>
              </a:rPr>
              <a:t>×</a:t>
            </a:r>
            <a:r>
              <a:rPr lang="ja-JP" altLang="en-US" sz="2000" kern="100" dirty="0">
                <a:effectLst/>
              </a:rPr>
              <a:t>）</a:t>
            </a:r>
            <a:r>
              <a:rPr lang="ja-JP" altLang="ja-JP" sz="2000" kern="100" dirty="0">
                <a:effectLst/>
              </a:rPr>
              <a:t>内頚静脈穿刺では、静脈が浅い位置にあるため穿刺角度も浅くし、その分長い穿刺針を使う方が合理的である</a:t>
            </a:r>
          </a:p>
          <a:p>
            <a:pPr marL="342900" lvl="0" indent="-342900">
              <a:lnSpc>
                <a:spcPct val="90000"/>
              </a:lnSpc>
              <a:buFont typeface="+mj-cs"/>
              <a:buAutoNum type="arabicDbPlain"/>
            </a:pPr>
            <a:r>
              <a:rPr lang="ja-JP" altLang="en-US" sz="2000" kern="100" dirty="0">
                <a:effectLst/>
              </a:rPr>
              <a:t>（</a:t>
            </a:r>
            <a:r>
              <a:rPr lang="en-US" altLang="ja-JP" sz="2000" kern="100" dirty="0">
                <a:effectLst/>
              </a:rPr>
              <a:t>×</a:t>
            </a:r>
            <a:r>
              <a:rPr lang="ja-JP" altLang="en-US" sz="2000" kern="100" dirty="0">
                <a:effectLst/>
              </a:rPr>
              <a:t>）</a:t>
            </a:r>
            <a:r>
              <a:rPr lang="en-US" altLang="ja-JP" sz="2000" kern="100" dirty="0">
                <a:effectLst/>
              </a:rPr>
              <a:t>CVC</a:t>
            </a:r>
            <a:r>
              <a:rPr lang="ja-JP" altLang="ja-JP" sz="2000" kern="100" dirty="0">
                <a:effectLst/>
              </a:rPr>
              <a:t>実施中に重大な事故が発生しなければ、その後はまず大きなトラブルは発生することはないので、処置後は通常の患者管理で必要十分である</a:t>
            </a:r>
          </a:p>
          <a:p>
            <a:pPr>
              <a:lnSpc>
                <a:spcPct val="90000"/>
              </a:lnSpc>
            </a:pPr>
            <a:endParaRPr kumimoji="1" lang="ja-JP" altLang="en-US" sz="2000" dirty="0"/>
          </a:p>
        </p:txBody>
      </p:sp>
      <p:sp>
        <p:nvSpPr>
          <p:cNvPr id="2" name="タイトル 1">
            <a:extLst>
              <a:ext uri="{FF2B5EF4-FFF2-40B4-BE49-F238E27FC236}">
                <a16:creationId xmlns:a16="http://schemas.microsoft.com/office/drawing/2014/main" id="{EBFFD4C3-C089-3238-0D6C-1D18C192339A}"/>
              </a:ext>
            </a:extLst>
          </p:cNvPr>
          <p:cNvSpPr>
            <a:spLocks noGrp="1"/>
          </p:cNvSpPr>
          <p:nvPr>
            <p:ph type="title"/>
          </p:nvPr>
        </p:nvSpPr>
        <p:spPr>
          <a:xfrm>
            <a:off x="457200" y="274638"/>
            <a:ext cx="8229600" cy="1143000"/>
          </a:xfrm>
        </p:spPr>
        <p:txBody>
          <a:bodyPr anchor="ctr">
            <a:normAutofit/>
          </a:bodyPr>
          <a:lstStyle/>
          <a:p>
            <a:r>
              <a:rPr kumimoji="1" lang="ja-JP" altLang="en-US" dirty="0"/>
              <a:t>回答です</a:t>
            </a:r>
          </a:p>
        </p:txBody>
      </p:sp>
    </p:spTree>
    <p:extLst>
      <p:ext uri="{BB962C8B-B14F-4D97-AF65-F5344CB8AC3E}">
        <p14:creationId xmlns:p14="http://schemas.microsoft.com/office/powerpoint/2010/main" val="1301975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01257E7-E402-7AB8-B03E-C072866017FF}"/>
              </a:ext>
            </a:extLst>
          </p:cNvPr>
          <p:cNvSpPr>
            <a:spLocks noGrp="1"/>
          </p:cNvSpPr>
          <p:nvPr>
            <p:ph idx="1"/>
          </p:nvPr>
        </p:nvSpPr>
        <p:spPr/>
        <p:txBody>
          <a:bodyPr>
            <a:normAutofit/>
          </a:bodyPr>
          <a:lstStyle/>
          <a:p>
            <a:pPr marL="0" lvl="0" indent="0" algn="l">
              <a:buNone/>
            </a:pPr>
            <a:r>
              <a:rPr lang="en-US"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CVC</a:t>
            </a:r>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PICC</a:t>
            </a:r>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の挿入またはガイドワイヤー交換の際には、マキシマルバリアプレコーションズで基本的に実施するが、無菌操作が徹底できない緊急時は、事後の抗菌薬投与で感染対策としてよい</a:t>
            </a:r>
          </a:p>
        </p:txBody>
      </p:sp>
      <p:pic>
        <p:nvPicPr>
          <p:cNvPr id="4" name="図 3">
            <a:extLst>
              <a:ext uri="{FF2B5EF4-FFF2-40B4-BE49-F238E27FC236}">
                <a16:creationId xmlns:a16="http://schemas.microsoft.com/office/drawing/2014/main" id="{BF522D17-8CDA-6ECE-6426-F92FE8538CCE}"/>
              </a:ext>
            </a:extLst>
          </p:cNvPr>
          <p:cNvPicPr>
            <a:picLocks noChangeAspect="1"/>
          </p:cNvPicPr>
          <p:nvPr/>
        </p:nvPicPr>
        <p:blipFill>
          <a:blip r:embed="rId2"/>
          <a:stretch>
            <a:fillRect/>
          </a:stretch>
        </p:blipFill>
        <p:spPr>
          <a:xfrm>
            <a:off x="1331640" y="2852936"/>
            <a:ext cx="2852936" cy="2852936"/>
          </a:xfrm>
          <a:prstGeom prst="rect">
            <a:avLst/>
          </a:prstGeom>
        </p:spPr>
      </p:pic>
      <p:pic>
        <p:nvPicPr>
          <p:cNvPr id="5" name="Picture 2" descr="ソース画像を表示">
            <a:extLst>
              <a:ext uri="{FF2B5EF4-FFF2-40B4-BE49-F238E27FC236}">
                <a16:creationId xmlns:a16="http://schemas.microsoft.com/office/drawing/2014/main" id="{591186F3-894E-22B7-917D-88A78EE733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348880"/>
            <a:ext cx="3717032" cy="371703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8B06AD2B-40E6-194A-2ED7-19A46643AB69}"/>
              </a:ext>
            </a:extLst>
          </p:cNvPr>
          <p:cNvSpPr txBox="1"/>
          <p:nvPr/>
        </p:nvSpPr>
        <p:spPr>
          <a:xfrm>
            <a:off x="2627784" y="6059422"/>
            <a:ext cx="842218" cy="646331"/>
          </a:xfrm>
          <a:prstGeom prst="rect">
            <a:avLst/>
          </a:prstGeom>
          <a:noFill/>
        </p:spPr>
        <p:txBody>
          <a:bodyPr wrap="none" rtlCol="0">
            <a:spAutoFit/>
          </a:bodyPr>
          <a:lstStyle/>
          <a:p>
            <a:r>
              <a:rPr kumimoji="1" lang="en-US" altLang="ja-JP" sz="3600" dirty="0"/>
              <a:t>YES</a:t>
            </a:r>
            <a:endParaRPr kumimoji="1" lang="ja-JP" altLang="en-US" sz="3600" dirty="0"/>
          </a:p>
        </p:txBody>
      </p:sp>
      <p:sp>
        <p:nvSpPr>
          <p:cNvPr id="7" name="テキスト ボックス 6">
            <a:extLst>
              <a:ext uri="{FF2B5EF4-FFF2-40B4-BE49-F238E27FC236}">
                <a16:creationId xmlns:a16="http://schemas.microsoft.com/office/drawing/2014/main" id="{A2E8FE11-F8F6-9F76-D2CB-5B2B2939F68F}"/>
              </a:ext>
            </a:extLst>
          </p:cNvPr>
          <p:cNvSpPr txBox="1"/>
          <p:nvPr/>
        </p:nvSpPr>
        <p:spPr>
          <a:xfrm>
            <a:off x="6228184" y="6059421"/>
            <a:ext cx="788999" cy="646331"/>
          </a:xfrm>
          <a:prstGeom prst="rect">
            <a:avLst/>
          </a:prstGeom>
          <a:noFill/>
        </p:spPr>
        <p:txBody>
          <a:bodyPr wrap="none" rtlCol="0">
            <a:spAutoFit/>
          </a:bodyPr>
          <a:lstStyle/>
          <a:p>
            <a:r>
              <a:rPr lang="en-US" altLang="ja-JP" sz="3600" dirty="0"/>
              <a:t>NO</a:t>
            </a:r>
            <a:endParaRPr kumimoji="1" lang="ja-JP" altLang="en-US" sz="3600" dirty="0"/>
          </a:p>
        </p:txBody>
      </p:sp>
      <p:sp>
        <p:nvSpPr>
          <p:cNvPr id="8" name="タイトル 1">
            <a:extLst>
              <a:ext uri="{FF2B5EF4-FFF2-40B4-BE49-F238E27FC236}">
                <a16:creationId xmlns:a16="http://schemas.microsoft.com/office/drawing/2014/main" id="{C6B2B5B0-5440-AFE8-25ED-34502252D353}"/>
              </a:ext>
            </a:extLst>
          </p:cNvPr>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a:t>質問です</a:t>
            </a:r>
            <a:endParaRPr lang="ja-JP" altLang="en-US" dirty="0"/>
          </a:p>
        </p:txBody>
      </p:sp>
    </p:spTree>
    <p:extLst>
      <p:ext uri="{BB962C8B-B14F-4D97-AF65-F5344CB8AC3E}">
        <p14:creationId xmlns:p14="http://schemas.microsoft.com/office/powerpoint/2010/main" val="2817200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01257E7-E402-7AB8-B03E-C072866017FF}"/>
              </a:ext>
            </a:extLst>
          </p:cNvPr>
          <p:cNvSpPr>
            <a:spLocks noGrp="1"/>
          </p:cNvSpPr>
          <p:nvPr>
            <p:ph idx="1"/>
          </p:nvPr>
        </p:nvSpPr>
        <p:spPr/>
        <p:txBody>
          <a:bodyPr>
            <a:normAutofit/>
          </a:bodyPr>
          <a:lstStyle/>
          <a:p>
            <a:pPr marL="0" indent="0">
              <a:buNone/>
            </a:pPr>
            <a:r>
              <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rPr>
              <a:t>内頚静脈穿刺では、静脈が浅い位置にあるため穿刺角度も浅くし、その分長い穿刺針を使う方が合理的である</a:t>
            </a:r>
          </a:p>
          <a:p>
            <a:pPr marL="0" lvl="0" indent="0" algn="l">
              <a:buNone/>
            </a:pPr>
            <a:endPar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4" name="図 3">
            <a:extLst>
              <a:ext uri="{FF2B5EF4-FFF2-40B4-BE49-F238E27FC236}">
                <a16:creationId xmlns:a16="http://schemas.microsoft.com/office/drawing/2014/main" id="{BF522D17-8CDA-6ECE-6426-F92FE8538CCE}"/>
              </a:ext>
            </a:extLst>
          </p:cNvPr>
          <p:cNvPicPr>
            <a:picLocks noChangeAspect="1"/>
          </p:cNvPicPr>
          <p:nvPr/>
        </p:nvPicPr>
        <p:blipFill>
          <a:blip r:embed="rId2"/>
          <a:stretch>
            <a:fillRect/>
          </a:stretch>
        </p:blipFill>
        <p:spPr>
          <a:xfrm>
            <a:off x="1331640" y="2852936"/>
            <a:ext cx="2852936" cy="2852936"/>
          </a:xfrm>
          <a:prstGeom prst="rect">
            <a:avLst/>
          </a:prstGeom>
        </p:spPr>
      </p:pic>
      <p:pic>
        <p:nvPicPr>
          <p:cNvPr id="5" name="Picture 2" descr="ソース画像を表示">
            <a:extLst>
              <a:ext uri="{FF2B5EF4-FFF2-40B4-BE49-F238E27FC236}">
                <a16:creationId xmlns:a16="http://schemas.microsoft.com/office/drawing/2014/main" id="{591186F3-894E-22B7-917D-88A78EE733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348880"/>
            <a:ext cx="3717032" cy="371703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8B06AD2B-40E6-194A-2ED7-19A46643AB69}"/>
              </a:ext>
            </a:extLst>
          </p:cNvPr>
          <p:cNvSpPr txBox="1"/>
          <p:nvPr/>
        </p:nvSpPr>
        <p:spPr>
          <a:xfrm>
            <a:off x="2627784" y="6059422"/>
            <a:ext cx="842218" cy="646331"/>
          </a:xfrm>
          <a:prstGeom prst="rect">
            <a:avLst/>
          </a:prstGeom>
          <a:noFill/>
        </p:spPr>
        <p:txBody>
          <a:bodyPr wrap="none" rtlCol="0">
            <a:spAutoFit/>
          </a:bodyPr>
          <a:lstStyle/>
          <a:p>
            <a:r>
              <a:rPr kumimoji="1" lang="en-US" altLang="ja-JP" sz="3600" dirty="0"/>
              <a:t>YES</a:t>
            </a:r>
            <a:endParaRPr kumimoji="1" lang="ja-JP" altLang="en-US" sz="3600" dirty="0"/>
          </a:p>
        </p:txBody>
      </p:sp>
      <p:sp>
        <p:nvSpPr>
          <p:cNvPr id="7" name="テキスト ボックス 6">
            <a:extLst>
              <a:ext uri="{FF2B5EF4-FFF2-40B4-BE49-F238E27FC236}">
                <a16:creationId xmlns:a16="http://schemas.microsoft.com/office/drawing/2014/main" id="{A2E8FE11-F8F6-9F76-D2CB-5B2B2939F68F}"/>
              </a:ext>
            </a:extLst>
          </p:cNvPr>
          <p:cNvSpPr txBox="1"/>
          <p:nvPr/>
        </p:nvSpPr>
        <p:spPr>
          <a:xfrm>
            <a:off x="6228184" y="6059421"/>
            <a:ext cx="788999" cy="646331"/>
          </a:xfrm>
          <a:prstGeom prst="rect">
            <a:avLst/>
          </a:prstGeom>
          <a:noFill/>
        </p:spPr>
        <p:txBody>
          <a:bodyPr wrap="none" rtlCol="0">
            <a:spAutoFit/>
          </a:bodyPr>
          <a:lstStyle/>
          <a:p>
            <a:r>
              <a:rPr lang="en-US" altLang="ja-JP" sz="3600" dirty="0"/>
              <a:t>NO</a:t>
            </a:r>
            <a:endParaRPr kumimoji="1" lang="ja-JP" altLang="en-US" sz="3600" dirty="0"/>
          </a:p>
        </p:txBody>
      </p:sp>
      <p:sp>
        <p:nvSpPr>
          <p:cNvPr id="8" name="タイトル 1">
            <a:extLst>
              <a:ext uri="{FF2B5EF4-FFF2-40B4-BE49-F238E27FC236}">
                <a16:creationId xmlns:a16="http://schemas.microsoft.com/office/drawing/2014/main" id="{5E96E30C-5F49-8286-A29E-7A015A9EDAE3}"/>
              </a:ext>
            </a:extLst>
          </p:cNvPr>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a:t>質問です</a:t>
            </a:r>
            <a:endParaRPr lang="ja-JP" altLang="en-US" dirty="0"/>
          </a:p>
        </p:txBody>
      </p:sp>
    </p:spTree>
    <p:extLst>
      <p:ext uri="{BB962C8B-B14F-4D97-AF65-F5344CB8AC3E}">
        <p14:creationId xmlns:p14="http://schemas.microsoft.com/office/powerpoint/2010/main" val="3652797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01257E7-E402-7AB8-B03E-C072866017FF}"/>
              </a:ext>
            </a:extLst>
          </p:cNvPr>
          <p:cNvSpPr>
            <a:spLocks noGrp="1"/>
          </p:cNvSpPr>
          <p:nvPr>
            <p:ph idx="1"/>
          </p:nvPr>
        </p:nvSpPr>
        <p:spPr/>
        <p:txBody>
          <a:bodyPr>
            <a:normAutofit/>
          </a:bodyPr>
          <a:lstStyle/>
          <a:p>
            <a:pPr marL="0" lvl="0" indent="0" algn="l">
              <a:buNone/>
            </a:pPr>
            <a:r>
              <a:rPr lang="en-US" altLang="ja-JP" sz="2400" kern="100" dirty="0">
                <a:effectLst/>
                <a:latin typeface="游明朝" panose="02020400000000000000" pitchFamily="18" charset="-128"/>
                <a:ea typeface="游明朝" panose="02020400000000000000" pitchFamily="18" charset="-128"/>
                <a:cs typeface="Times New Roman" panose="02020603050405020304" pitchFamily="18" charset="0"/>
              </a:rPr>
              <a:t>CVC</a:t>
            </a:r>
            <a:r>
              <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rPr>
              <a:t>実施中に重大な事故が発生しなければ、その後はまず大きなトラブルは発生することはないので、処置後は通常の患者管理で必要十分である</a:t>
            </a:r>
          </a:p>
          <a:p>
            <a:pPr marL="0" lvl="0" indent="0" algn="l">
              <a:buNone/>
            </a:pPr>
            <a:endParaRPr lang="ja-JP" altLang="ja-JP" sz="40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4" name="図 3">
            <a:extLst>
              <a:ext uri="{FF2B5EF4-FFF2-40B4-BE49-F238E27FC236}">
                <a16:creationId xmlns:a16="http://schemas.microsoft.com/office/drawing/2014/main" id="{BF522D17-8CDA-6ECE-6426-F92FE8538CCE}"/>
              </a:ext>
            </a:extLst>
          </p:cNvPr>
          <p:cNvPicPr>
            <a:picLocks noChangeAspect="1"/>
          </p:cNvPicPr>
          <p:nvPr/>
        </p:nvPicPr>
        <p:blipFill>
          <a:blip r:embed="rId2"/>
          <a:stretch>
            <a:fillRect/>
          </a:stretch>
        </p:blipFill>
        <p:spPr>
          <a:xfrm>
            <a:off x="1331640" y="2852936"/>
            <a:ext cx="2852936" cy="2852936"/>
          </a:xfrm>
          <a:prstGeom prst="rect">
            <a:avLst/>
          </a:prstGeom>
        </p:spPr>
      </p:pic>
      <p:pic>
        <p:nvPicPr>
          <p:cNvPr id="5" name="Picture 2" descr="ソース画像を表示">
            <a:extLst>
              <a:ext uri="{FF2B5EF4-FFF2-40B4-BE49-F238E27FC236}">
                <a16:creationId xmlns:a16="http://schemas.microsoft.com/office/drawing/2014/main" id="{591186F3-894E-22B7-917D-88A78EE733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348880"/>
            <a:ext cx="3717032" cy="371703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8B06AD2B-40E6-194A-2ED7-19A46643AB69}"/>
              </a:ext>
            </a:extLst>
          </p:cNvPr>
          <p:cNvSpPr txBox="1"/>
          <p:nvPr/>
        </p:nvSpPr>
        <p:spPr>
          <a:xfrm>
            <a:off x="2627784" y="6059422"/>
            <a:ext cx="842218" cy="646331"/>
          </a:xfrm>
          <a:prstGeom prst="rect">
            <a:avLst/>
          </a:prstGeom>
          <a:noFill/>
        </p:spPr>
        <p:txBody>
          <a:bodyPr wrap="none" rtlCol="0">
            <a:spAutoFit/>
          </a:bodyPr>
          <a:lstStyle/>
          <a:p>
            <a:r>
              <a:rPr kumimoji="1" lang="en-US" altLang="ja-JP" sz="3600" dirty="0"/>
              <a:t>YES</a:t>
            </a:r>
            <a:endParaRPr kumimoji="1" lang="ja-JP" altLang="en-US" sz="3600" dirty="0"/>
          </a:p>
        </p:txBody>
      </p:sp>
      <p:sp>
        <p:nvSpPr>
          <p:cNvPr id="7" name="テキスト ボックス 6">
            <a:extLst>
              <a:ext uri="{FF2B5EF4-FFF2-40B4-BE49-F238E27FC236}">
                <a16:creationId xmlns:a16="http://schemas.microsoft.com/office/drawing/2014/main" id="{A2E8FE11-F8F6-9F76-D2CB-5B2B2939F68F}"/>
              </a:ext>
            </a:extLst>
          </p:cNvPr>
          <p:cNvSpPr txBox="1"/>
          <p:nvPr/>
        </p:nvSpPr>
        <p:spPr>
          <a:xfrm>
            <a:off x="6228184" y="6059421"/>
            <a:ext cx="788999" cy="646331"/>
          </a:xfrm>
          <a:prstGeom prst="rect">
            <a:avLst/>
          </a:prstGeom>
          <a:noFill/>
        </p:spPr>
        <p:txBody>
          <a:bodyPr wrap="none" rtlCol="0">
            <a:spAutoFit/>
          </a:bodyPr>
          <a:lstStyle/>
          <a:p>
            <a:r>
              <a:rPr lang="en-US" altLang="ja-JP" sz="3600" dirty="0"/>
              <a:t>NO</a:t>
            </a:r>
            <a:endParaRPr kumimoji="1" lang="ja-JP" altLang="en-US" sz="3600" dirty="0"/>
          </a:p>
        </p:txBody>
      </p:sp>
      <p:sp>
        <p:nvSpPr>
          <p:cNvPr id="8" name="タイトル 1">
            <a:extLst>
              <a:ext uri="{FF2B5EF4-FFF2-40B4-BE49-F238E27FC236}">
                <a16:creationId xmlns:a16="http://schemas.microsoft.com/office/drawing/2014/main" id="{C2B92AE0-2A06-4CD5-BE44-5FA58700B08C}"/>
              </a:ext>
            </a:extLst>
          </p:cNvPr>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a:t>質問です</a:t>
            </a:r>
            <a:endParaRPr lang="ja-JP" altLang="en-US" dirty="0"/>
          </a:p>
        </p:txBody>
      </p:sp>
    </p:spTree>
    <p:extLst>
      <p:ext uri="{BB962C8B-B14F-4D97-AF65-F5344CB8AC3E}">
        <p14:creationId xmlns:p14="http://schemas.microsoft.com/office/powerpoint/2010/main" val="1966604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中心静脈カテーテル穿刺</a:t>
            </a:r>
          </a:p>
        </p:txBody>
      </p:sp>
      <p:sp>
        <p:nvSpPr>
          <p:cNvPr id="3" name="コンテンツ プレースホルダー 2"/>
          <p:cNvSpPr>
            <a:spLocks noGrp="1"/>
          </p:cNvSpPr>
          <p:nvPr>
            <p:ph idx="1"/>
          </p:nvPr>
        </p:nvSpPr>
        <p:spPr/>
        <p:txBody>
          <a:bodyPr>
            <a:normAutofit/>
          </a:bodyPr>
          <a:lstStyle/>
          <a:p>
            <a:pPr>
              <a:buFont typeface="Wingdings" panose="05000000000000000000" pitchFamily="2" charset="2"/>
              <a:buChar char="Ø"/>
            </a:pPr>
            <a:r>
              <a:rPr lang="ja-JP" altLang="en-US" dirty="0">
                <a:latin typeface="ＭＳ ゴシック" panose="020B0609070205080204" pitchFamily="49" charset="-128"/>
                <a:ea typeface="ＭＳ ゴシック" panose="020B0609070205080204" pitchFamily="49" charset="-128"/>
              </a:rPr>
              <a:t>多くの診療科で全身管理を</a:t>
            </a:r>
            <a:r>
              <a:rPr lang="ja-JP" altLang="en-US" sz="2800" dirty="0">
                <a:latin typeface="ＭＳ ゴシック" panose="020B0609070205080204" pitchFamily="49" charset="-128"/>
                <a:ea typeface="ＭＳ ゴシック" panose="020B0609070205080204" pitchFamily="49" charset="-128"/>
              </a:rPr>
              <a:t>目的</a:t>
            </a:r>
            <a:r>
              <a:rPr lang="ja-JP" altLang="en-US" dirty="0">
                <a:latin typeface="ＭＳ ゴシック" panose="020B0609070205080204" pitchFamily="49" charset="-128"/>
                <a:ea typeface="ＭＳ ゴシック" panose="020B0609070205080204" pitchFamily="49" charset="-128"/>
              </a:rPr>
              <a:t>に日常的に行われている医療行為である</a:t>
            </a:r>
            <a:endParaRPr lang="en-US" altLang="ja-JP" dirty="0">
              <a:latin typeface="ＭＳ ゴシック" panose="020B0609070205080204" pitchFamily="49" charset="-128"/>
              <a:ea typeface="ＭＳ ゴシック" panose="020B0609070205080204" pitchFamily="49" charset="-128"/>
            </a:endParaRPr>
          </a:p>
          <a:p>
            <a:pPr>
              <a:buFont typeface="Wingdings" panose="05000000000000000000" pitchFamily="2" charset="2"/>
              <a:buChar char="Ø"/>
            </a:pPr>
            <a:endParaRPr lang="en-US" altLang="ja-JP" dirty="0">
              <a:latin typeface="ＭＳ ゴシック" panose="020B0609070205080204" pitchFamily="49" charset="-128"/>
              <a:ea typeface="ＭＳ ゴシック" panose="020B0609070205080204" pitchFamily="49" charset="-128"/>
            </a:endParaRPr>
          </a:p>
          <a:p>
            <a:pPr>
              <a:buFont typeface="Wingdings" panose="05000000000000000000" pitchFamily="2" charset="2"/>
              <a:buChar char="Ø"/>
            </a:pPr>
            <a:endParaRPr lang="en-US" altLang="ja-JP" dirty="0">
              <a:latin typeface="ＭＳ ゴシック" panose="020B0609070205080204" pitchFamily="49" charset="-128"/>
              <a:ea typeface="ＭＳ ゴシック" panose="020B0609070205080204" pitchFamily="49" charset="-128"/>
            </a:endParaRPr>
          </a:p>
          <a:p>
            <a:pPr>
              <a:buFont typeface="Wingdings" panose="05000000000000000000" pitchFamily="2" charset="2"/>
              <a:buChar char="Ø"/>
            </a:pPr>
            <a:endParaRPr lang="en-US" altLang="ja-JP" dirty="0">
              <a:latin typeface="ＭＳ ゴシック" panose="020B0609070205080204" pitchFamily="49" charset="-128"/>
              <a:ea typeface="ＭＳ ゴシック" panose="020B0609070205080204" pitchFamily="49" charset="-128"/>
            </a:endParaRPr>
          </a:p>
          <a:p>
            <a:pPr>
              <a:buFont typeface="Wingdings" panose="05000000000000000000" pitchFamily="2" charset="2"/>
              <a:buChar char="Ø"/>
            </a:pPr>
            <a:endParaRPr kumimoji="1" lang="ja-JP" altLang="en-US" dirty="0">
              <a:latin typeface="ＭＳ ゴシック" panose="020B0609070205080204" pitchFamily="49" charset="-128"/>
              <a:ea typeface="ＭＳ ゴシック" panose="020B0609070205080204" pitchFamily="49" charset="-128"/>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2852936"/>
            <a:ext cx="4608512" cy="3729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図 5"/>
          <p:cNvPicPr>
            <a:picLocks noChangeAspect="1"/>
          </p:cNvPicPr>
          <p:nvPr/>
        </p:nvPicPr>
        <p:blipFill>
          <a:blip r:embed="rId4"/>
          <a:stretch>
            <a:fillRect/>
          </a:stretch>
        </p:blipFill>
        <p:spPr>
          <a:xfrm>
            <a:off x="160419" y="3060369"/>
            <a:ext cx="3917869" cy="3248360"/>
          </a:xfrm>
          <a:prstGeom prst="rect">
            <a:avLst/>
          </a:prstGeom>
        </p:spPr>
      </p:pic>
    </p:spTree>
    <p:extLst>
      <p:ext uri="{BB962C8B-B14F-4D97-AF65-F5344CB8AC3E}">
        <p14:creationId xmlns:p14="http://schemas.microsoft.com/office/powerpoint/2010/main" val="1891436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当院における</a:t>
            </a:r>
            <a:r>
              <a:rPr kumimoji="1" lang="en-US" altLang="ja-JP" dirty="0"/>
              <a:t>CVC</a:t>
            </a:r>
            <a:r>
              <a:rPr kumimoji="1" lang="ja-JP" altLang="en-US" dirty="0"/>
              <a:t>の状況</a:t>
            </a:r>
          </a:p>
        </p:txBody>
      </p:sp>
      <p:sp>
        <p:nvSpPr>
          <p:cNvPr id="3" name="コンテンツ プレースホルダー 2"/>
          <p:cNvSpPr>
            <a:spLocks noGrp="1"/>
          </p:cNvSpPr>
          <p:nvPr>
            <p:ph idx="1"/>
          </p:nvPr>
        </p:nvSpPr>
        <p:spPr/>
        <p:txBody>
          <a:bodyPr>
            <a:normAutofit/>
          </a:bodyPr>
          <a:lstStyle/>
          <a:p>
            <a:pPr>
              <a:buFont typeface="Wingdings" panose="05000000000000000000" pitchFamily="2" charset="2"/>
              <a:buChar char="Ø"/>
            </a:pPr>
            <a:r>
              <a:rPr lang="ja-JP" altLang="en-US" sz="2800" dirty="0"/>
              <a:t>当院における</a:t>
            </a:r>
            <a:r>
              <a:rPr lang="en-US" altLang="ja-JP" sz="2800" dirty="0"/>
              <a:t>CVC</a:t>
            </a:r>
            <a:r>
              <a:rPr lang="ja-JP" altLang="en-US" sz="2800" dirty="0"/>
              <a:t>挿入数</a:t>
            </a:r>
            <a:r>
              <a:rPr lang="en-US" altLang="ja-JP" sz="2800" dirty="0"/>
              <a:t>(</a:t>
            </a:r>
            <a:r>
              <a:rPr lang="ja-JP" altLang="en-US" sz="2800" dirty="0"/>
              <a:t>手術室＋</a:t>
            </a:r>
            <a:r>
              <a:rPr lang="en-US" altLang="ja-JP" sz="2800" dirty="0"/>
              <a:t>ICU/CCU)</a:t>
            </a:r>
          </a:p>
          <a:p>
            <a:pPr marL="0" indent="0">
              <a:buNone/>
            </a:pPr>
            <a:r>
              <a:rPr lang="ja-JP" altLang="en-US" sz="2800" dirty="0"/>
              <a:t>　：　約</a:t>
            </a:r>
            <a:r>
              <a:rPr lang="en-US" altLang="ja-JP" sz="2800" dirty="0"/>
              <a:t>300</a:t>
            </a:r>
            <a:r>
              <a:rPr lang="ja-JP" altLang="en-US" sz="2800" dirty="0"/>
              <a:t>件</a:t>
            </a:r>
            <a:r>
              <a:rPr lang="en-US" altLang="ja-JP" sz="2800" dirty="0"/>
              <a:t>/ </a:t>
            </a:r>
            <a:r>
              <a:rPr lang="ja-JP" altLang="en-US" sz="2800" dirty="0"/>
              <a:t>年</a:t>
            </a:r>
            <a:endParaRPr lang="en-US" altLang="ja-JP" sz="2800" dirty="0"/>
          </a:p>
          <a:p>
            <a:pPr marL="0" indent="0">
              <a:buNone/>
            </a:pPr>
            <a:endParaRPr lang="en-US" altLang="ja-JP" sz="2800" dirty="0"/>
          </a:p>
          <a:p>
            <a:pPr marL="0" indent="0">
              <a:buNone/>
            </a:pPr>
            <a:endParaRPr lang="ja-JP" altLang="en-US" sz="2800" dirty="0"/>
          </a:p>
        </p:txBody>
      </p:sp>
      <p:graphicFrame>
        <p:nvGraphicFramePr>
          <p:cNvPr id="5" name="表 4"/>
          <p:cNvGraphicFramePr>
            <a:graphicFrameLocks noGrp="1"/>
          </p:cNvGraphicFramePr>
          <p:nvPr>
            <p:extLst>
              <p:ext uri="{D42A27DB-BD31-4B8C-83A1-F6EECF244321}">
                <p14:modId xmlns:p14="http://schemas.microsoft.com/office/powerpoint/2010/main" val="3337242115"/>
              </p:ext>
            </p:extLst>
          </p:nvPr>
        </p:nvGraphicFramePr>
        <p:xfrm>
          <a:off x="1043608" y="3330844"/>
          <a:ext cx="7355160" cy="2976880"/>
        </p:xfrm>
        <a:graphic>
          <a:graphicData uri="http://schemas.openxmlformats.org/drawingml/2006/table">
            <a:tbl>
              <a:tblPr/>
              <a:tblGrid>
                <a:gridCol w="5911203">
                  <a:extLst>
                    <a:ext uri="{9D8B030D-6E8A-4147-A177-3AD203B41FA5}">
                      <a16:colId xmlns:a16="http://schemas.microsoft.com/office/drawing/2014/main" val="1457107921"/>
                    </a:ext>
                  </a:extLst>
                </a:gridCol>
                <a:gridCol w="1443957">
                  <a:extLst>
                    <a:ext uri="{9D8B030D-6E8A-4147-A177-3AD203B41FA5}">
                      <a16:colId xmlns:a16="http://schemas.microsoft.com/office/drawing/2014/main" val="3793998071"/>
                    </a:ext>
                  </a:extLst>
                </a:gridCol>
              </a:tblGrid>
              <a:tr h="344971">
                <a:tc>
                  <a:txBody>
                    <a:bodyPr/>
                    <a:lstStyle/>
                    <a:p>
                      <a:pPr algn="ctr" fontAlgn="ctr"/>
                      <a:r>
                        <a:rPr lang="ja-JP" altLang="en-US" sz="2400" b="0" i="0" u="none" strike="noStrike" dirty="0">
                          <a:solidFill>
                            <a:srgbClr val="000000"/>
                          </a:solidFill>
                          <a:effectLst/>
                          <a:latin typeface="ＭＳ ゴシック" panose="020B0609070205080204" pitchFamily="49" charset="-128"/>
                          <a:ea typeface="ＭＳ ゴシック" panose="020B0609070205080204" pitchFamily="49" charset="-128"/>
                        </a:rPr>
                        <a:t>合併症</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ja-JP" altLang="en-US" sz="2400" b="0" i="0" u="none" strike="noStrike" dirty="0">
                          <a:solidFill>
                            <a:srgbClr val="000000"/>
                          </a:solidFill>
                          <a:effectLst/>
                          <a:latin typeface="ＭＳ ゴシック" panose="020B0609070205080204" pitchFamily="49" charset="-128"/>
                          <a:ea typeface="ＭＳ ゴシック" panose="020B0609070205080204" pitchFamily="49" charset="-128"/>
                        </a:rPr>
                        <a:t>件数</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570588511"/>
                  </a:ext>
                </a:extLst>
              </a:tr>
              <a:tr h="344971">
                <a:tc>
                  <a:txBody>
                    <a:bodyPr/>
                    <a:lstStyle/>
                    <a:p>
                      <a:pPr algn="l" fontAlgn="ctr"/>
                      <a:r>
                        <a:rPr lang="ja-JP" altLang="en-US" sz="2400" b="0" i="0" u="none" strike="noStrike" dirty="0">
                          <a:solidFill>
                            <a:srgbClr val="000000"/>
                          </a:solidFill>
                          <a:effectLst/>
                          <a:latin typeface="ＭＳ ゴシック" panose="020B0609070205080204" pitchFamily="49" charset="-128"/>
                          <a:ea typeface="ＭＳ ゴシック" panose="020B0609070205080204" pitchFamily="49" charset="-128"/>
                        </a:rPr>
                        <a:t>カテーテル位置異常</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effectLst/>
                          <a:latin typeface="ＭＳ ゴシック" panose="020B0609070205080204" pitchFamily="49" charset="-128"/>
                          <a:ea typeface="ＭＳ ゴシック" panose="020B0609070205080204" pitchFamily="49" charset="-128"/>
                        </a:rPr>
                        <a:t>6</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9468129"/>
                  </a:ext>
                </a:extLst>
              </a:tr>
              <a:tr h="344971">
                <a:tc>
                  <a:txBody>
                    <a:bodyPr/>
                    <a:lstStyle/>
                    <a:p>
                      <a:pPr algn="r" fontAlgn="ctr"/>
                      <a:r>
                        <a:rPr lang="ja-JP" altLang="en-US" sz="2400" b="0" i="0" u="none" strike="noStrike" dirty="0">
                          <a:solidFill>
                            <a:srgbClr val="000000"/>
                          </a:solidFill>
                          <a:effectLst/>
                          <a:latin typeface="ＭＳ ゴシック" panose="020B0609070205080204" pitchFamily="49" charset="-128"/>
                          <a:ea typeface="ＭＳ ゴシック" panose="020B0609070205080204" pitchFamily="49" charset="-128"/>
                        </a:rPr>
                        <a:t>中心静脈カテーテルの動脈内迷入</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effectLst/>
                          <a:latin typeface="ＭＳ ゴシック" panose="020B0609070205080204" pitchFamily="49" charset="-128"/>
                          <a:ea typeface="ＭＳ ゴシック" panose="020B0609070205080204" pitchFamily="49" charset="-128"/>
                        </a:rPr>
                        <a:t>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112205"/>
                  </a:ext>
                </a:extLst>
              </a:tr>
              <a:tr h="344971">
                <a:tc>
                  <a:txBody>
                    <a:bodyPr/>
                    <a:lstStyle/>
                    <a:p>
                      <a:pPr algn="r" fontAlgn="ctr"/>
                      <a:r>
                        <a:rPr lang="ja-JP" altLang="en-US" sz="2400" b="0" i="0" u="none" strike="noStrike" dirty="0">
                          <a:solidFill>
                            <a:srgbClr val="000000"/>
                          </a:solidFill>
                          <a:effectLst/>
                          <a:latin typeface="ＭＳ ゴシック" panose="020B0609070205080204" pitchFamily="49" charset="-128"/>
                          <a:ea typeface="ＭＳ ゴシック" panose="020B0609070205080204" pitchFamily="49" charset="-128"/>
                        </a:rPr>
                        <a:t>中心静脈カテーテルの胸腔内留置</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effectLst/>
                          <a:latin typeface="ＭＳ ゴシック" panose="020B0609070205080204" pitchFamily="49" charset="-128"/>
                          <a:ea typeface="ＭＳ ゴシック" panose="020B0609070205080204" pitchFamily="49" charset="-128"/>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6450630"/>
                  </a:ext>
                </a:extLst>
              </a:tr>
              <a:tr h="344971">
                <a:tc>
                  <a:txBody>
                    <a:bodyPr/>
                    <a:lstStyle/>
                    <a:p>
                      <a:pPr algn="r" fontAlgn="ctr"/>
                      <a:r>
                        <a:rPr lang="ja-JP" altLang="en-US" sz="2400" b="0" i="0" u="none" strike="noStrike" dirty="0">
                          <a:solidFill>
                            <a:srgbClr val="000000"/>
                          </a:solidFill>
                          <a:effectLst/>
                          <a:latin typeface="ＭＳ ゴシック" panose="020B0609070205080204" pitchFamily="49" charset="-128"/>
                          <a:ea typeface="ＭＳ ゴシック" panose="020B0609070205080204" pitchFamily="49" charset="-128"/>
                        </a:rPr>
                        <a:t>その他</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effectLst/>
                          <a:latin typeface="ＭＳ ゴシック" panose="020B0609070205080204" pitchFamily="49" charset="-128"/>
                          <a:ea typeface="ＭＳ ゴシック" panose="020B0609070205080204" pitchFamily="49" charset="-128"/>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0762532"/>
                  </a:ext>
                </a:extLst>
              </a:tr>
              <a:tr h="344971">
                <a:tc>
                  <a:txBody>
                    <a:bodyPr/>
                    <a:lstStyle/>
                    <a:p>
                      <a:pPr algn="l" fontAlgn="ctr"/>
                      <a:r>
                        <a:rPr lang="ja-JP" altLang="en-US" sz="2400" b="0" i="0" u="none" strike="noStrike" dirty="0">
                          <a:solidFill>
                            <a:srgbClr val="000000"/>
                          </a:solidFill>
                          <a:effectLst/>
                          <a:latin typeface="ＭＳ ゴシック" panose="020B0609070205080204" pitchFamily="49" charset="-128"/>
                          <a:ea typeface="ＭＳ ゴシック" panose="020B0609070205080204" pitchFamily="49" charset="-128"/>
                        </a:rPr>
                        <a:t>気胸</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effectLst/>
                          <a:latin typeface="ＭＳ ゴシック" panose="020B0609070205080204" pitchFamily="49" charset="-128"/>
                          <a:ea typeface="ＭＳ ゴシック" panose="020B0609070205080204" pitchFamily="49" charset="-128"/>
                        </a:rPr>
                        <a:t>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188518"/>
                  </a:ext>
                </a:extLst>
              </a:tr>
              <a:tr h="344971">
                <a:tc>
                  <a:txBody>
                    <a:bodyPr/>
                    <a:lstStyle/>
                    <a:p>
                      <a:pPr algn="l" fontAlgn="ctr"/>
                      <a:r>
                        <a:rPr lang="ja-JP" altLang="en-US" sz="2400" b="0" i="0" u="none" strike="noStrike">
                          <a:solidFill>
                            <a:srgbClr val="000000"/>
                          </a:solidFill>
                          <a:effectLst/>
                          <a:latin typeface="ＭＳ ゴシック" panose="020B0609070205080204" pitchFamily="49" charset="-128"/>
                          <a:ea typeface="ＭＳ ゴシック" panose="020B0609070205080204" pitchFamily="49" charset="-128"/>
                        </a:rPr>
                        <a:t>ガイドワイヤー</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effectLst/>
                          <a:latin typeface="ＭＳ ゴシック" panose="020B0609070205080204" pitchFamily="49" charset="-128"/>
                          <a:ea typeface="ＭＳ ゴシック" panose="020B0609070205080204" pitchFamily="49" charset="-128"/>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015937"/>
                  </a:ext>
                </a:extLst>
              </a:tr>
              <a:tr h="344971">
                <a:tc>
                  <a:txBody>
                    <a:bodyPr/>
                    <a:lstStyle/>
                    <a:p>
                      <a:pPr algn="l" fontAlgn="ctr"/>
                      <a:r>
                        <a:rPr lang="ja-JP" altLang="en-US" sz="2400" b="0" i="0" u="none" strike="noStrike" dirty="0">
                          <a:solidFill>
                            <a:srgbClr val="000000"/>
                          </a:solidFill>
                          <a:effectLst/>
                          <a:latin typeface="ＭＳ ゴシック" panose="020B0609070205080204" pitchFamily="49" charset="-128"/>
                          <a:ea typeface="ＭＳ ゴシック" panose="020B0609070205080204" pitchFamily="49" charset="-128"/>
                        </a:rPr>
                        <a:t>カテーテル操作異常</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effectLst/>
                          <a:latin typeface="ＭＳ ゴシック" panose="020B0609070205080204" pitchFamily="49" charset="-128"/>
                          <a:ea typeface="ＭＳ ゴシック" panose="020B0609070205080204" pitchFamily="49" charset="-128"/>
                        </a:rPr>
                        <a:t>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965639"/>
                  </a:ext>
                </a:extLst>
              </a:tr>
            </a:tbl>
          </a:graphicData>
        </a:graphic>
      </p:graphicFrame>
      <p:sp>
        <p:nvSpPr>
          <p:cNvPr id="4" name="正方形/長方形 3"/>
          <p:cNvSpPr/>
          <p:nvPr/>
        </p:nvSpPr>
        <p:spPr>
          <a:xfrm>
            <a:off x="457200" y="2716342"/>
            <a:ext cx="6866047" cy="523220"/>
          </a:xfrm>
          <a:prstGeom prst="rect">
            <a:avLst/>
          </a:prstGeom>
        </p:spPr>
        <p:txBody>
          <a:bodyPr wrap="none">
            <a:spAutoFit/>
          </a:bodyPr>
          <a:lstStyle/>
          <a:p>
            <a:pPr>
              <a:buFont typeface="Wingdings" panose="05000000000000000000" pitchFamily="2" charset="2"/>
              <a:buChar char="Ø"/>
            </a:pPr>
            <a:r>
              <a:rPr lang="en-US" altLang="ja-JP" sz="2800" dirty="0"/>
              <a:t>CVC</a:t>
            </a:r>
            <a:r>
              <a:rPr lang="ja-JP" altLang="en-US" sz="2800" dirty="0"/>
              <a:t>関連合併症数</a:t>
            </a:r>
            <a:r>
              <a:rPr lang="en-US" altLang="ja-JP" sz="2800" dirty="0"/>
              <a:t>(2014</a:t>
            </a:r>
            <a:r>
              <a:rPr lang="ja-JP" altLang="en-US" sz="2800" dirty="0"/>
              <a:t>年～</a:t>
            </a:r>
            <a:r>
              <a:rPr lang="en-US" altLang="ja-JP" sz="2800" dirty="0"/>
              <a:t>2019</a:t>
            </a:r>
            <a:r>
              <a:rPr lang="ja-JP" altLang="en-US" sz="2800" dirty="0"/>
              <a:t>年</a:t>
            </a:r>
            <a:r>
              <a:rPr lang="en-US" altLang="ja-JP" sz="2800" dirty="0"/>
              <a:t>): 15</a:t>
            </a:r>
            <a:r>
              <a:rPr lang="ja-JP" altLang="en-US" sz="2800" dirty="0"/>
              <a:t>件</a:t>
            </a:r>
            <a:endParaRPr lang="en-US" altLang="ja-JP" sz="2800" dirty="0"/>
          </a:p>
        </p:txBody>
      </p:sp>
    </p:spTree>
    <p:extLst>
      <p:ext uri="{BB962C8B-B14F-4D97-AF65-F5344CB8AC3E}">
        <p14:creationId xmlns:p14="http://schemas.microsoft.com/office/powerpoint/2010/main" val="31806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視差</Template>
  <TotalTime>8351</TotalTime>
  <Words>2619</Words>
  <Application>Microsoft Office PowerPoint</Application>
  <PresentationFormat>画面に合わせる (4:3)</PresentationFormat>
  <Paragraphs>298</Paragraphs>
  <Slides>41</Slides>
  <Notes>8</Notes>
  <HiddenSlides>0</HiddenSlides>
  <MMClips>2</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41</vt:i4>
      </vt:variant>
    </vt:vector>
  </HeadingPairs>
  <TitlesOfParts>
    <vt:vector size="55" baseType="lpstr">
      <vt:lpstr>Effra</vt:lpstr>
      <vt:lpstr>Effra Light</vt:lpstr>
      <vt:lpstr>HGｺﾞｼｯｸE</vt:lpstr>
      <vt:lpstr>Meiryo UI</vt:lpstr>
      <vt:lpstr>ＭＳ Ｐゴシック</vt:lpstr>
      <vt:lpstr>ＭＳ ゴシック</vt:lpstr>
      <vt:lpstr>メイリオ</vt:lpstr>
      <vt:lpstr>游ゴシック</vt:lpstr>
      <vt:lpstr>游明朝</vt:lpstr>
      <vt:lpstr>Arial</vt:lpstr>
      <vt:lpstr>Calibri</vt:lpstr>
      <vt:lpstr>verdana</vt:lpstr>
      <vt:lpstr>Wingdings</vt:lpstr>
      <vt:lpstr>Office ​​テーマ</vt:lpstr>
      <vt:lpstr>2022年度　 　 安全な中心静脈カテーテル穿刺</vt:lpstr>
      <vt:lpstr>本日の内容</vt:lpstr>
      <vt:lpstr>質問です</vt:lpstr>
      <vt:lpstr>PowerPoint プレゼンテーション</vt:lpstr>
      <vt:lpstr>PowerPoint プレゼンテーション</vt:lpstr>
      <vt:lpstr>PowerPoint プレゼンテーション</vt:lpstr>
      <vt:lpstr>PowerPoint プレゼンテーション</vt:lpstr>
      <vt:lpstr>中心静脈カテーテル穿刺</vt:lpstr>
      <vt:lpstr>当院におけるCVCの状況</vt:lpstr>
      <vt:lpstr>中心静脈カテーテル留置時機械的合併症</vt:lpstr>
      <vt:lpstr>中心静脈カテーテル留置時機械的合併症</vt:lpstr>
      <vt:lpstr>ＣＶＣは「危険手技」</vt:lpstr>
      <vt:lpstr>ＣＶＣは「危険手技」</vt:lpstr>
      <vt:lpstr>PowerPoint プレゼンテーション</vt:lpstr>
      <vt:lpstr>中心静脈穿刺の合併症が起こる主な原因</vt:lpstr>
      <vt:lpstr>CVC合併症予防のための包括的な対策</vt:lpstr>
      <vt:lpstr>安全なＣＶＣ挿入のための対策</vt:lpstr>
      <vt:lpstr>安全なＣＶＣ挿入のための対策</vt:lpstr>
      <vt:lpstr>安全なＣＶＣ挿入のための対策</vt:lpstr>
      <vt:lpstr>PowerPoint プレゼンテーション</vt:lpstr>
      <vt:lpstr>PowerPoint プレゼンテーション</vt:lpstr>
      <vt:lpstr>安全なＣＶＣ挿入のための対策</vt:lpstr>
      <vt:lpstr>LANDMARK法による内頚静脈穿刺</vt:lpstr>
      <vt:lpstr>LANDMARK法による内頚静脈穿刺</vt:lpstr>
      <vt:lpstr>内頚静脈と総頚動脈の解剖学的関係</vt:lpstr>
      <vt:lpstr>内頚静脈と総頚動脈の解剖学的関係</vt:lpstr>
      <vt:lpstr>ではどの様に対策を行うか？</vt:lpstr>
      <vt:lpstr>CVC機械的合併症の発生率</vt:lpstr>
      <vt:lpstr>エコーガイド下穿刺導入前後のアウトカム</vt:lpstr>
      <vt:lpstr>エコーガイド下穿刺導入前後のアウトカム</vt:lpstr>
      <vt:lpstr>エコーガイド下穿刺導入前後のアウトカム</vt:lpstr>
      <vt:lpstr>PowerPoint プレゼンテーション</vt:lpstr>
      <vt:lpstr>針先が血管上壁のo.5cm上にあるように見ますが,実際は内頸静脈を貫通しています。 この時、内頸静脈の後ろに「椎骨動脈」「横頸動脈」があれば機械的合併症に至ります。</vt:lpstr>
      <vt:lpstr>機械的合併症「横頸動脈」「椎骨動脈」穿刺のリスク</vt:lpstr>
      <vt:lpstr>機械的合併症　エコーガイド下穿刺のピットフォール</vt:lpstr>
      <vt:lpstr>安全なＣＶＣ挿入のための対策</vt:lpstr>
      <vt:lpstr>PowerPoint プレゼンテーション</vt:lpstr>
      <vt:lpstr>PowerPoint プレゼンテーション</vt:lpstr>
      <vt:lpstr>CVC挿入前の”Don’t”</vt:lpstr>
      <vt:lpstr>CVC挿入中の”Don’t”</vt:lpstr>
      <vt:lpstr>回答です</vt:lpstr>
    </vt:vector>
  </TitlesOfParts>
  <Company>Covidien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CVCハンズオン</dc:title>
  <dc:creator>Ikeuchi, Tadashi</dc:creator>
  <cp:lastModifiedBy>谷川　義則</cp:lastModifiedBy>
  <cp:revision>53</cp:revision>
  <cp:lastPrinted>2022-09-03T03:10:39Z</cp:lastPrinted>
  <dcterms:created xsi:type="dcterms:W3CDTF">2018-04-04T08:12:22Z</dcterms:created>
  <dcterms:modified xsi:type="dcterms:W3CDTF">2022-09-03T04:15:12Z</dcterms:modified>
</cp:coreProperties>
</file>